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57" r:id="rId3"/>
    <p:sldId id="263" r:id="rId4"/>
    <p:sldId id="259" r:id="rId5"/>
    <p:sldId id="260" r:id="rId6"/>
    <p:sldId id="261" r:id="rId7"/>
    <p:sldId id="262" r:id="rId8"/>
    <p:sldId id="264" r:id="rId9"/>
    <p:sldId id="265" r:id="rId10"/>
    <p:sldId id="266" r:id="rId11"/>
    <p:sldId id="258" r:id="rId12"/>
    <p:sldId id="267" r:id="rId13"/>
    <p:sldId id="270" r:id="rId14"/>
    <p:sldId id="271" r:id="rId15"/>
    <p:sldId id="272" r:id="rId16"/>
    <p:sldId id="268" r:id="rId17"/>
    <p:sldId id="273" r:id="rId18"/>
    <p:sldId id="274" r:id="rId19"/>
    <p:sldId id="275" r:id="rId20"/>
    <p:sldId id="276" r:id="rId21"/>
    <p:sldId id="277" r:id="rId22"/>
    <p:sldId id="278" r:id="rId23"/>
    <p:sldId id="279" r:id="rId24"/>
    <p:sldId id="269" r:id="rId25"/>
    <p:sldId id="280" r:id="rId26"/>
    <p:sldId id="281" r:id="rId27"/>
    <p:sldId id="282" r:id="rId28"/>
    <p:sldId id="283" r:id="rId29"/>
    <p:sldId id="284" r:id="rId30"/>
    <p:sldId id="285" r:id="rId31"/>
    <p:sldId id="286" r:id="rId32"/>
    <p:sldId id="308" r:id="rId33"/>
    <p:sldId id="287" r:id="rId34"/>
    <p:sldId id="288" r:id="rId35"/>
    <p:sldId id="289" r:id="rId36"/>
    <p:sldId id="290" r:id="rId37"/>
    <p:sldId id="295" r:id="rId38"/>
    <p:sldId id="292" r:id="rId39"/>
    <p:sldId id="293" r:id="rId40"/>
    <p:sldId id="294"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84"/>
  </p:normalViewPr>
  <p:slideViewPr>
    <p:cSldViewPr snapToGrid="0" snapToObjects="1">
      <p:cViewPr>
        <p:scale>
          <a:sx n="77" d="100"/>
          <a:sy n="77" d="100"/>
        </p:scale>
        <p:origin x="168"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021A5-D39E-9448-A945-68AAE43B64E2}" type="datetimeFigureOut">
              <a:rPr lang="en-US" smtClean="0"/>
              <a:t>4/21/20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3BBD9C-62BC-E242-87A1-9F5A2FC833BE}" type="slidenum">
              <a:rPr lang="en-US" smtClean="0"/>
              <a:t>‹#›</a:t>
            </a:fld>
            <a:endParaRPr lang="en-US"/>
          </a:p>
        </p:txBody>
      </p:sp>
    </p:spTree>
    <p:extLst>
      <p:ext uri="{BB962C8B-B14F-4D97-AF65-F5344CB8AC3E}">
        <p14:creationId xmlns:p14="http://schemas.microsoft.com/office/powerpoint/2010/main" val="706636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BBD9C-62BC-E242-87A1-9F5A2FC833BE}" type="slidenum">
              <a:rPr lang="en-US" smtClean="0"/>
              <a:t>11</a:t>
            </a:fld>
            <a:endParaRPr lang="en-US"/>
          </a:p>
        </p:txBody>
      </p:sp>
    </p:spTree>
    <p:extLst>
      <p:ext uri="{BB962C8B-B14F-4D97-AF65-F5344CB8AC3E}">
        <p14:creationId xmlns:p14="http://schemas.microsoft.com/office/powerpoint/2010/main" val="142805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BBD9C-62BC-E242-87A1-9F5A2FC833BE}" type="slidenum">
              <a:rPr lang="en-US" smtClean="0"/>
              <a:t>38</a:t>
            </a:fld>
            <a:endParaRPr lang="en-US"/>
          </a:p>
        </p:txBody>
      </p:sp>
    </p:spTree>
    <p:extLst>
      <p:ext uri="{BB962C8B-B14F-4D97-AF65-F5344CB8AC3E}">
        <p14:creationId xmlns:p14="http://schemas.microsoft.com/office/powerpoint/2010/main" val="3050543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BBD9C-62BC-E242-87A1-9F5A2FC833BE}" type="slidenum">
              <a:rPr lang="en-US" smtClean="0"/>
              <a:t>39</a:t>
            </a:fld>
            <a:endParaRPr lang="en-US"/>
          </a:p>
        </p:txBody>
      </p:sp>
    </p:spTree>
    <p:extLst>
      <p:ext uri="{BB962C8B-B14F-4D97-AF65-F5344CB8AC3E}">
        <p14:creationId xmlns:p14="http://schemas.microsoft.com/office/powerpoint/2010/main" val="1688443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BBD9C-62BC-E242-87A1-9F5A2FC833BE}" type="slidenum">
              <a:rPr lang="en-US" smtClean="0"/>
              <a:t>46</a:t>
            </a:fld>
            <a:endParaRPr lang="en-US"/>
          </a:p>
        </p:txBody>
      </p:sp>
    </p:spTree>
    <p:extLst>
      <p:ext uri="{BB962C8B-B14F-4D97-AF65-F5344CB8AC3E}">
        <p14:creationId xmlns:p14="http://schemas.microsoft.com/office/powerpoint/2010/main" val="767786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E9D35-C1C4-D84B-8DBB-766FC38849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8FA738-4ACC-B741-A1D2-E1B9074604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844C1C-322B-EB49-B9FF-2298BEC73DC9}"/>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5" name="Footer Placeholder 4">
            <a:extLst>
              <a:ext uri="{FF2B5EF4-FFF2-40B4-BE49-F238E27FC236}">
                <a16:creationId xmlns:a16="http://schemas.microsoft.com/office/drawing/2014/main" id="{448D2C40-D204-E043-9324-6D269B06B0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99D1DC-59DB-3742-A065-B35B2F403D55}"/>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3083449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F7793-82BE-3843-8794-66543193E7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DD93F5-5844-9F45-9F3F-CB22E38AC4E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DB0EAF-F815-ED4F-A88D-88EA6E164E67}"/>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5" name="Footer Placeholder 4">
            <a:extLst>
              <a:ext uri="{FF2B5EF4-FFF2-40B4-BE49-F238E27FC236}">
                <a16:creationId xmlns:a16="http://schemas.microsoft.com/office/drawing/2014/main" id="{570D0F05-1055-674D-B2A5-E55885DD5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39D0B3-A03D-1F46-98F0-58333F9AB389}"/>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4019081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E41B35-5068-534C-9087-137FC1ABBD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11BBFB-3421-3D40-9163-3A9AC362C1C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3CE578-EF04-6349-9A72-32F82B5F9B6D}"/>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5" name="Footer Placeholder 4">
            <a:extLst>
              <a:ext uri="{FF2B5EF4-FFF2-40B4-BE49-F238E27FC236}">
                <a16:creationId xmlns:a16="http://schemas.microsoft.com/office/drawing/2014/main" id="{F1A66BAD-2FE8-FD4D-A3E2-C1781DDFE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0FC1C-A2AE-6645-96C9-1FB13A56E2F6}"/>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402239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155CB-93FC-D840-81F9-61438E19E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9EBE83-3952-D14F-B3A6-DE05B28212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10544-6D5C-6845-86A7-AF0A3B516400}"/>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5" name="Footer Placeholder 4">
            <a:extLst>
              <a:ext uri="{FF2B5EF4-FFF2-40B4-BE49-F238E27FC236}">
                <a16:creationId xmlns:a16="http://schemas.microsoft.com/office/drawing/2014/main" id="{AD313CE9-D68E-1D49-BD20-0BFC34E5F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1ECBE5-6093-3B40-9B6E-9AE92B915A9C}"/>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195287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31CF4-CCFE-7240-8D05-0206A445B2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57DAF6-92A2-BF47-8E96-10B27EBF4C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E09F0A7-BC68-3046-981A-5C3C10CFF921}"/>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5" name="Footer Placeholder 4">
            <a:extLst>
              <a:ext uri="{FF2B5EF4-FFF2-40B4-BE49-F238E27FC236}">
                <a16:creationId xmlns:a16="http://schemas.microsoft.com/office/drawing/2014/main" id="{EA1651BA-F3A7-E64E-95EE-9838CED4E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A8B543-3758-1E41-9BEF-E6CAE449F6D4}"/>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1975933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1B64-F174-3F4E-82ED-E9289DCDD0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F713A7-4DB4-3D47-8628-261603F5DF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2A9010-8891-D544-ADB0-9C2080143BC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16980E-7116-AB46-A0B9-FF0151671BFC}"/>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6" name="Footer Placeholder 5">
            <a:extLst>
              <a:ext uri="{FF2B5EF4-FFF2-40B4-BE49-F238E27FC236}">
                <a16:creationId xmlns:a16="http://schemas.microsoft.com/office/drawing/2014/main" id="{2526A67E-052E-2544-BBB5-62585E942C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A23D9-570F-1C4E-BB6D-EFC79A446B25}"/>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230478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1EE9-A4B6-5444-B1A7-BC34009184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1D9ABC-1710-E34C-AE12-2D05D5BBF5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6DD8FEB-0111-5744-9572-E028CC5BD44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1CE66C-54EE-184C-98ED-C9F0F12516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FA157B2-9622-D540-8266-6CDEF6F9377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ED1995-C4ED-F741-9899-4854B3E41E81}"/>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8" name="Footer Placeholder 7">
            <a:extLst>
              <a:ext uri="{FF2B5EF4-FFF2-40B4-BE49-F238E27FC236}">
                <a16:creationId xmlns:a16="http://schemas.microsoft.com/office/drawing/2014/main" id="{959E01E7-D860-474A-9759-FB1F8F151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FE26B0-0185-4F46-A50D-B315DF0E19A7}"/>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88337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0A33-C432-9E43-BF6A-33746F9C8F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03BE82-F0BE-1142-9D5A-64A2F734CD9F}"/>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4" name="Footer Placeholder 3">
            <a:extLst>
              <a:ext uri="{FF2B5EF4-FFF2-40B4-BE49-F238E27FC236}">
                <a16:creationId xmlns:a16="http://schemas.microsoft.com/office/drawing/2014/main" id="{14167E5F-7663-CC46-AB9D-FE298C1D40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0A8222-FA6A-F046-B865-7C7FF2F670C2}"/>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1088957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7D6E9F-BABF-3B43-A53A-204F20911007}"/>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3" name="Footer Placeholder 2">
            <a:extLst>
              <a:ext uri="{FF2B5EF4-FFF2-40B4-BE49-F238E27FC236}">
                <a16:creationId xmlns:a16="http://schemas.microsoft.com/office/drawing/2014/main" id="{767C617F-E0E6-FA45-A9CF-4B15648B97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ADBA7D-2F12-8D40-A978-57C8F48805E7}"/>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683774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DB3D-0814-C24C-9235-C835D9085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CF6432-F4B5-6E49-AA22-D626928125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D26874-87D1-8145-98E9-F84C078E83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2A910A-7721-684B-A078-D2596A908BEB}"/>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6" name="Footer Placeholder 5">
            <a:extLst>
              <a:ext uri="{FF2B5EF4-FFF2-40B4-BE49-F238E27FC236}">
                <a16:creationId xmlns:a16="http://schemas.microsoft.com/office/drawing/2014/main" id="{84AC4BD1-CE68-9F41-86FF-55AFB7AF18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8E43F-2C73-2145-A61E-7C2D3CADAB5A}"/>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290148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8EA1-AC3F-9F45-9E07-0F932E986B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0B6A49-2FD7-584C-953D-5623BC34C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474D8A-B44C-A54D-8221-934DA08F25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F54A12-5D50-D44E-ADFF-D370CB57B8E5}"/>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6" name="Footer Placeholder 5">
            <a:extLst>
              <a:ext uri="{FF2B5EF4-FFF2-40B4-BE49-F238E27FC236}">
                <a16:creationId xmlns:a16="http://schemas.microsoft.com/office/drawing/2014/main" id="{BF5D2779-FD2F-2D47-8EB6-45293FE662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4DF6D2-2614-F743-BB61-763E3EF5D720}"/>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2762569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AF9F9E-4F0C-3348-A081-E924EB2FD4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145773-8C11-E94C-897B-ED7133B69F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D275C5-0534-0647-BDF8-3B13BF7B9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F40D4C-2353-194B-917A-ECD1B06F7854}" type="datetimeFigureOut">
              <a:rPr lang="en-US" smtClean="0"/>
              <a:t>4/21/20</a:t>
            </a:fld>
            <a:endParaRPr lang="en-US"/>
          </a:p>
        </p:txBody>
      </p:sp>
      <p:sp>
        <p:nvSpPr>
          <p:cNvPr id="5" name="Footer Placeholder 4">
            <a:extLst>
              <a:ext uri="{FF2B5EF4-FFF2-40B4-BE49-F238E27FC236}">
                <a16:creationId xmlns:a16="http://schemas.microsoft.com/office/drawing/2014/main" id="{25B06643-CB0B-FA47-B2F7-D4C97131EB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097FF1-4913-CE4E-B162-D2EEE9242D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754A04-1247-0C4B-BC93-0D418AC1882A}" type="slidenum">
              <a:rPr lang="en-US" smtClean="0"/>
              <a:t>‹#›</a:t>
            </a:fld>
            <a:endParaRPr lang="en-US"/>
          </a:p>
        </p:txBody>
      </p:sp>
    </p:spTree>
    <p:extLst>
      <p:ext uri="{BB962C8B-B14F-4D97-AF65-F5344CB8AC3E}">
        <p14:creationId xmlns:p14="http://schemas.microsoft.com/office/powerpoint/2010/main" val="205133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A25-DA65-2248-BAE4-8FB5364355F9}"/>
              </a:ext>
            </a:extLst>
          </p:cNvPr>
          <p:cNvSpPr>
            <a:spLocks noGrp="1"/>
          </p:cNvSpPr>
          <p:nvPr>
            <p:ph type="ctrTitle"/>
          </p:nvPr>
        </p:nvSpPr>
        <p:spPr/>
        <p:txBody>
          <a:bodyPr>
            <a:normAutofit/>
          </a:bodyPr>
          <a:lstStyle/>
          <a:p>
            <a:r>
              <a:rPr lang="en-US" dirty="0"/>
              <a:t>DGL-KE</a:t>
            </a:r>
          </a:p>
        </p:txBody>
      </p:sp>
      <p:sp>
        <p:nvSpPr>
          <p:cNvPr id="3" name="Subtitle 2">
            <a:extLst>
              <a:ext uri="{FF2B5EF4-FFF2-40B4-BE49-F238E27FC236}">
                <a16:creationId xmlns:a16="http://schemas.microsoft.com/office/drawing/2014/main" id="{715B1540-A0D4-B84B-ABDE-E80651DEE4D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6510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DGL-KE</a:t>
            </a:r>
          </a:p>
        </p:txBody>
      </p:sp>
    </p:spTree>
    <p:extLst>
      <p:ext uri="{BB962C8B-B14F-4D97-AF65-F5344CB8AC3E}">
        <p14:creationId xmlns:p14="http://schemas.microsoft.com/office/powerpoint/2010/main" val="3018419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E681-C19B-4F41-A415-23A678DDB105}"/>
              </a:ext>
            </a:extLst>
          </p:cNvPr>
          <p:cNvSpPr>
            <a:spLocks noGrp="1"/>
          </p:cNvSpPr>
          <p:nvPr>
            <p:ph type="title"/>
          </p:nvPr>
        </p:nvSpPr>
        <p:spPr/>
        <p:txBody>
          <a:bodyPr/>
          <a:lstStyle/>
          <a:p>
            <a:r>
              <a:rPr lang="en-US" dirty="0"/>
              <a:t>DGL-KE Environment</a:t>
            </a:r>
          </a:p>
        </p:txBody>
      </p:sp>
      <p:pic>
        <p:nvPicPr>
          <p:cNvPr id="4" name="Picture 3">
            <a:extLst>
              <a:ext uri="{FF2B5EF4-FFF2-40B4-BE49-F238E27FC236}">
                <a16:creationId xmlns:a16="http://schemas.microsoft.com/office/drawing/2014/main" id="{0E9DA092-2572-BB42-8937-E5F3E7DBDDF6}"/>
              </a:ext>
            </a:extLst>
          </p:cNvPr>
          <p:cNvPicPr>
            <a:picLocks noChangeAspect="1"/>
          </p:cNvPicPr>
          <p:nvPr/>
        </p:nvPicPr>
        <p:blipFill>
          <a:blip r:embed="rId3"/>
          <a:stretch>
            <a:fillRect/>
          </a:stretch>
        </p:blipFill>
        <p:spPr>
          <a:xfrm>
            <a:off x="2468097" y="1496292"/>
            <a:ext cx="7255806" cy="4993141"/>
          </a:xfrm>
          <a:prstGeom prst="rect">
            <a:avLst/>
          </a:prstGeom>
        </p:spPr>
      </p:pic>
    </p:spTree>
    <p:extLst>
      <p:ext uri="{BB962C8B-B14F-4D97-AF65-F5344CB8AC3E}">
        <p14:creationId xmlns:p14="http://schemas.microsoft.com/office/powerpoint/2010/main" val="2711182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26186-50D6-F844-8A78-5336C4075D6F}"/>
              </a:ext>
            </a:extLst>
          </p:cNvPr>
          <p:cNvSpPr>
            <a:spLocks noGrp="1"/>
          </p:cNvSpPr>
          <p:nvPr>
            <p:ph type="title"/>
          </p:nvPr>
        </p:nvSpPr>
        <p:spPr/>
        <p:txBody>
          <a:bodyPr/>
          <a:lstStyle/>
          <a:p>
            <a:r>
              <a:rPr lang="en-US" dirty="0"/>
              <a:t>Challenges for KGE</a:t>
            </a:r>
          </a:p>
        </p:txBody>
      </p:sp>
      <p:sp>
        <p:nvSpPr>
          <p:cNvPr id="3" name="Content Placeholder 2">
            <a:extLst>
              <a:ext uri="{FF2B5EF4-FFF2-40B4-BE49-F238E27FC236}">
                <a16:creationId xmlns:a16="http://schemas.microsoft.com/office/drawing/2014/main" id="{B457ED45-BDEA-B640-BF7F-60B37254C02F}"/>
              </a:ext>
            </a:extLst>
          </p:cNvPr>
          <p:cNvSpPr>
            <a:spLocks noGrp="1"/>
          </p:cNvSpPr>
          <p:nvPr>
            <p:ph idx="1"/>
          </p:nvPr>
        </p:nvSpPr>
        <p:spPr/>
        <p:txBody>
          <a:bodyPr>
            <a:normAutofit/>
          </a:bodyPr>
          <a:lstStyle/>
          <a:p>
            <a:r>
              <a:rPr lang="en-US" dirty="0"/>
              <a:t>Real-world problems have millions of nodes and billions of edges, while relationships are of different type and both nodes and relations have different sets of features. This results in separate problems:</a:t>
            </a:r>
          </a:p>
          <a:p>
            <a:pPr lvl="1"/>
            <a:r>
              <a:rPr lang="en-US" dirty="0"/>
              <a:t>Size</a:t>
            </a:r>
          </a:p>
          <a:p>
            <a:pPr lvl="1"/>
            <a:r>
              <a:rPr lang="en-US" dirty="0"/>
              <a:t>Sparsity</a:t>
            </a:r>
          </a:p>
          <a:p>
            <a:pPr lvl="1"/>
            <a:r>
              <a:rPr lang="en-US" dirty="0"/>
              <a:t>Effective distribution.</a:t>
            </a:r>
          </a:p>
          <a:p>
            <a:endParaRPr lang="en-US" dirty="0"/>
          </a:p>
        </p:txBody>
      </p:sp>
    </p:spTree>
    <p:extLst>
      <p:ext uri="{BB962C8B-B14F-4D97-AF65-F5344CB8AC3E}">
        <p14:creationId xmlns:p14="http://schemas.microsoft.com/office/powerpoint/2010/main" val="1989499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D86CA-9B4F-C143-8DF6-249A4CFAC704}"/>
              </a:ext>
            </a:extLst>
          </p:cNvPr>
          <p:cNvSpPr>
            <a:spLocks noGrp="1"/>
          </p:cNvSpPr>
          <p:nvPr>
            <p:ph type="title"/>
          </p:nvPr>
        </p:nvSpPr>
        <p:spPr/>
        <p:txBody>
          <a:bodyPr/>
          <a:lstStyle/>
          <a:p>
            <a:r>
              <a:rPr lang="en-US" dirty="0"/>
              <a:t>Optimization in DGL-KE</a:t>
            </a:r>
          </a:p>
        </p:txBody>
      </p:sp>
      <p:sp>
        <p:nvSpPr>
          <p:cNvPr id="3" name="Content Placeholder 2">
            <a:extLst>
              <a:ext uri="{FF2B5EF4-FFF2-40B4-BE49-F238E27FC236}">
                <a16:creationId xmlns:a16="http://schemas.microsoft.com/office/drawing/2014/main" id="{868D45A1-D080-164F-A239-8A30305CBEF2}"/>
              </a:ext>
            </a:extLst>
          </p:cNvPr>
          <p:cNvSpPr>
            <a:spLocks noGrp="1"/>
          </p:cNvSpPr>
          <p:nvPr>
            <p:ph idx="1"/>
          </p:nvPr>
        </p:nvSpPr>
        <p:spPr/>
        <p:txBody>
          <a:bodyPr/>
          <a:lstStyle/>
          <a:p>
            <a:r>
              <a:rPr lang="en-US" dirty="0"/>
              <a:t>DGL-KE accelerated KGE training on knowledge graphs with millions of node and billions of edges using various deployment architectures and hardware. Parallelism is achieved through several optimizations:</a:t>
            </a:r>
          </a:p>
          <a:p>
            <a:pPr lvl="1"/>
            <a:r>
              <a:rPr lang="en-US" dirty="0"/>
              <a:t>Increased data locality.</a:t>
            </a:r>
          </a:p>
          <a:p>
            <a:pPr lvl="1"/>
            <a:r>
              <a:rPr lang="en-US" dirty="0"/>
              <a:t>Reduced communication overhead.</a:t>
            </a:r>
          </a:p>
          <a:p>
            <a:pPr lvl="1"/>
            <a:r>
              <a:rPr lang="en-US" dirty="0"/>
              <a:t>Overlapped computations with memory access.</a:t>
            </a:r>
          </a:p>
          <a:p>
            <a:pPr lvl="1"/>
            <a:r>
              <a:rPr lang="en-US" dirty="0"/>
              <a:t>High operation efficiency.</a:t>
            </a:r>
          </a:p>
        </p:txBody>
      </p:sp>
    </p:spTree>
    <p:extLst>
      <p:ext uri="{BB962C8B-B14F-4D97-AF65-F5344CB8AC3E}">
        <p14:creationId xmlns:p14="http://schemas.microsoft.com/office/powerpoint/2010/main" val="3800541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1BB98-C988-064E-A085-065DC2720FE6}"/>
              </a:ext>
            </a:extLst>
          </p:cNvPr>
          <p:cNvSpPr>
            <a:spLocks noGrp="1"/>
          </p:cNvSpPr>
          <p:nvPr>
            <p:ph type="title"/>
          </p:nvPr>
        </p:nvSpPr>
        <p:spPr/>
        <p:txBody>
          <a:bodyPr/>
          <a:lstStyle/>
          <a:p>
            <a:r>
              <a:rPr lang="en-US" dirty="0"/>
              <a:t>Hardware Configurations</a:t>
            </a:r>
          </a:p>
        </p:txBody>
      </p:sp>
      <p:sp>
        <p:nvSpPr>
          <p:cNvPr id="3" name="Content Placeholder 2">
            <a:extLst>
              <a:ext uri="{FF2B5EF4-FFF2-40B4-BE49-F238E27FC236}">
                <a16:creationId xmlns:a16="http://schemas.microsoft.com/office/drawing/2014/main" id="{653F4BE5-62C6-3147-8147-CBF459A1C905}"/>
              </a:ext>
            </a:extLst>
          </p:cNvPr>
          <p:cNvSpPr>
            <a:spLocks noGrp="1"/>
          </p:cNvSpPr>
          <p:nvPr>
            <p:ph idx="1"/>
          </p:nvPr>
        </p:nvSpPr>
        <p:spPr/>
        <p:txBody>
          <a:bodyPr/>
          <a:lstStyle/>
          <a:p>
            <a:r>
              <a:rPr lang="en-US" dirty="0"/>
              <a:t>Multi CPU core.</a:t>
            </a:r>
          </a:p>
          <a:p>
            <a:r>
              <a:rPr lang="en-US" dirty="0"/>
              <a:t>Multi-GPU</a:t>
            </a:r>
          </a:p>
          <a:p>
            <a:r>
              <a:rPr lang="en-US" dirty="0"/>
              <a:t>Multi machine in a CPU/GPU cluster.</a:t>
            </a:r>
          </a:p>
        </p:txBody>
      </p:sp>
    </p:spTree>
    <p:extLst>
      <p:ext uri="{BB962C8B-B14F-4D97-AF65-F5344CB8AC3E}">
        <p14:creationId xmlns:p14="http://schemas.microsoft.com/office/powerpoint/2010/main" val="3452717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BA041-A383-D941-9983-A97640E7E00B}"/>
              </a:ext>
            </a:extLst>
          </p:cNvPr>
          <p:cNvSpPr>
            <a:spLocks noGrp="1"/>
          </p:cNvSpPr>
          <p:nvPr>
            <p:ph type="title"/>
          </p:nvPr>
        </p:nvSpPr>
        <p:spPr/>
        <p:txBody>
          <a:bodyPr/>
          <a:lstStyle/>
          <a:p>
            <a:r>
              <a:rPr lang="en-US" dirty="0"/>
              <a:t>Training Process</a:t>
            </a:r>
          </a:p>
        </p:txBody>
      </p:sp>
      <p:sp>
        <p:nvSpPr>
          <p:cNvPr id="3" name="Content Placeholder 2">
            <a:extLst>
              <a:ext uri="{FF2B5EF4-FFF2-40B4-BE49-F238E27FC236}">
                <a16:creationId xmlns:a16="http://schemas.microsoft.com/office/drawing/2014/main" id="{8E31BABF-9DDD-FD47-95AE-75CE50907726}"/>
              </a:ext>
            </a:extLst>
          </p:cNvPr>
          <p:cNvSpPr>
            <a:spLocks noGrp="1"/>
          </p:cNvSpPr>
          <p:nvPr>
            <p:ph idx="1"/>
          </p:nvPr>
        </p:nvSpPr>
        <p:spPr/>
        <p:txBody>
          <a:bodyPr/>
          <a:lstStyle/>
          <a:p>
            <a:r>
              <a:rPr lang="en-US" dirty="0"/>
              <a:t>Preprocessing Step to partition the knowledge base.</a:t>
            </a:r>
          </a:p>
          <a:p>
            <a:pPr lvl="1"/>
            <a:r>
              <a:rPr lang="en-US" dirty="0"/>
              <a:t>Assigning a disjoint set of triplets to a process to allow mini-batch training to run independently in each process.</a:t>
            </a:r>
          </a:p>
          <a:p>
            <a:r>
              <a:rPr lang="en-US" dirty="0"/>
              <a:t>Minibatch Training .</a:t>
            </a:r>
          </a:p>
          <a:p>
            <a:pPr lvl="1"/>
            <a:r>
              <a:rPr lang="en-US" dirty="0"/>
              <a:t>Samples triplets from a local partition to create a mini-batch and constructs negative samples.</a:t>
            </a:r>
          </a:p>
          <a:p>
            <a:pPr lvl="1"/>
            <a:r>
              <a:rPr lang="en-US" dirty="0"/>
              <a:t>Fetches entity and relation embeddings that are involved in the minibatch from global embedding </a:t>
            </a:r>
            <a:r>
              <a:rPr lang="en-US" dirty="0" err="1"/>
              <a:t>trnsors</a:t>
            </a:r>
            <a:r>
              <a:rPr lang="en-US" dirty="0"/>
              <a:t>.</a:t>
            </a:r>
          </a:p>
          <a:p>
            <a:pPr lvl="1"/>
            <a:r>
              <a:rPr lang="en-US" dirty="0"/>
              <a:t>Performs forward computation and backpropagation to compute the gradients of the embeddings.</a:t>
            </a:r>
          </a:p>
          <a:p>
            <a:pPr lvl="1"/>
            <a:r>
              <a:rPr lang="en-US" dirty="0"/>
              <a:t>Applies gradients to update the </a:t>
            </a:r>
            <a:r>
              <a:rPr lang="en-US" dirty="0" err="1"/>
              <a:t>embedgings</a:t>
            </a:r>
            <a:r>
              <a:rPr lang="en-US" dirty="0"/>
              <a:t> involved in the mini-batch.</a:t>
            </a:r>
          </a:p>
        </p:txBody>
      </p:sp>
    </p:spTree>
    <p:extLst>
      <p:ext uri="{BB962C8B-B14F-4D97-AF65-F5344CB8AC3E}">
        <p14:creationId xmlns:p14="http://schemas.microsoft.com/office/powerpoint/2010/main" val="3327752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Graph Partitioning</a:t>
            </a:r>
          </a:p>
        </p:txBody>
      </p:sp>
    </p:spTree>
    <p:extLst>
      <p:ext uri="{BB962C8B-B14F-4D97-AF65-F5344CB8AC3E}">
        <p14:creationId xmlns:p14="http://schemas.microsoft.com/office/powerpoint/2010/main" val="226578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1C706-B6BD-C04C-8E54-5DAC1BED4F65}"/>
              </a:ext>
            </a:extLst>
          </p:cNvPr>
          <p:cNvSpPr>
            <a:spLocks noGrp="1"/>
          </p:cNvSpPr>
          <p:nvPr>
            <p:ph type="title"/>
          </p:nvPr>
        </p:nvSpPr>
        <p:spPr/>
        <p:txBody>
          <a:bodyPr/>
          <a:lstStyle/>
          <a:p>
            <a:r>
              <a:rPr lang="en-US" dirty="0"/>
              <a:t>Partitioning the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0824D7-1F37-BD4D-9B5C-8C3F6301C204}"/>
                  </a:ext>
                </a:extLst>
              </p:cNvPr>
              <p:cNvSpPr>
                <a:spLocks noGrp="1"/>
              </p:cNvSpPr>
              <p:nvPr>
                <p:ph idx="1"/>
              </p:nvPr>
            </p:nvSpPr>
            <p:spPr/>
            <p:txBody>
              <a:bodyPr/>
              <a:lstStyle/>
              <a:p>
                <a:r>
                  <a:rPr lang="en-US" dirty="0"/>
                  <a:t>DGL-KE uses a min-cut based algorithm to partition the knowledge graph. METIS has implemented several methods.</a:t>
                </a:r>
              </a:p>
              <a:p>
                <a:r>
                  <a:rPr lang="en-US" dirty="0"/>
                  <a:t>A given graph </a:t>
                </a:r>
                <a14:m>
                  <m:oMath xmlns:m="http://schemas.openxmlformats.org/officeDocument/2006/math">
                    <m:r>
                      <a:rPr lang="en-US" b="0" i="1" smtClean="0">
                        <a:latin typeface="Cambria Math" panose="02040503050406030204" pitchFamily="18" charset="0"/>
                      </a:rPr>
                      <m:t>𝒢</m:t>
                    </m:r>
                    <m:r>
                      <a:rPr lang="en-US" b="0" i="1" smtClean="0">
                        <a:latin typeface="Cambria Math" panose="02040503050406030204" pitchFamily="18" charset="0"/>
                      </a:rPr>
                      <m:t> </m:t>
                    </m:r>
                  </m:oMath>
                </a14:m>
                <a:r>
                  <a:rPr lang="en-US" dirty="0"/>
                  <a:t>will be partitions to disjoints subgraphs such that </a:t>
                </a:r>
                <a14:m>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𝒢</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𝒢</m:t>
                        </m:r>
                      </m:e>
                    </m:nary>
                    <m:r>
                      <a:rPr lang="en-US" b="0" i="1" smtClean="0">
                        <a:latin typeface="Cambria Math" panose="02040503050406030204" pitchFamily="18" charset="0"/>
                      </a:rPr>
                      <m:t> </m:t>
                    </m:r>
                  </m:oMath>
                </a14:m>
                <a:r>
                  <a:rPr lang="en-US" dirty="0"/>
                  <a:t>and </a:t>
                </a:r>
                <a14:m>
                  <m:oMath xmlns:m="http://schemas.openxmlformats.org/officeDocument/2006/math">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𝒢</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Φ</m:t>
                        </m:r>
                      </m:e>
                    </m:nary>
                  </m:oMath>
                </a14:m>
                <a:endParaRPr lang="en-US" b="0" dirty="0"/>
              </a:p>
              <a:p>
                <a:r>
                  <a:rPr lang="en-US" dirty="0"/>
                  <a:t>This will allow us to distribute graph partitions across trainers and minimized data communication.</a:t>
                </a:r>
              </a:p>
            </p:txBody>
          </p:sp>
        </mc:Choice>
        <mc:Fallback xmlns="">
          <p:sp>
            <p:nvSpPr>
              <p:cNvPr id="3" name="Content Placeholder 2">
                <a:extLst>
                  <a:ext uri="{FF2B5EF4-FFF2-40B4-BE49-F238E27FC236}">
                    <a16:creationId xmlns:a16="http://schemas.microsoft.com/office/drawing/2014/main" id="{A50824D7-1F37-BD4D-9B5C-8C3F6301C204}"/>
                  </a:ext>
                </a:extLst>
              </p:cNvPr>
              <p:cNvSpPr>
                <a:spLocks noGrp="1" noRot="1" noChangeAspect="1" noMove="1" noResize="1" noEditPoints="1" noAdjustHandles="1" noChangeArrowheads="1" noChangeShapeType="1" noTextEdit="1"/>
              </p:cNvSpPr>
              <p:nvPr>
                <p:ph idx="1"/>
              </p:nvPr>
            </p:nvSpPr>
            <p:spPr>
              <a:blipFill>
                <a:blip r:embed="rId2"/>
                <a:stretch>
                  <a:fillRect l="-2051" t="-26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819358B-CE5C-6742-BE04-B4BD9CB8F6CD}"/>
              </a:ext>
            </a:extLst>
          </p:cNvPr>
          <p:cNvSpPr txBox="1"/>
          <p:nvPr/>
        </p:nvSpPr>
        <p:spPr>
          <a:xfrm>
            <a:off x="838200" y="4787152"/>
            <a:ext cx="9928412" cy="923330"/>
          </a:xfrm>
          <a:prstGeom prst="rect">
            <a:avLst/>
          </a:prstGeom>
          <a:noFill/>
        </p:spPr>
        <p:txBody>
          <a:bodyPr wrap="square" rtlCol="0">
            <a:spAutoFit/>
          </a:bodyPr>
          <a:lstStyle/>
          <a:p>
            <a:r>
              <a:rPr lang="en-US" b="1" dirty="0"/>
              <a:t>Reminder: </a:t>
            </a:r>
            <a:r>
              <a:rPr lang="en-US" i="1" dirty="0"/>
              <a:t>in distributed graph computation, nodes are associated process complexity and and edges are associated with data communication; therefore any graph partitioning algorithm should strive to create clusters of nodes with high cohesion and minimize cross cluster edges.</a:t>
            </a:r>
            <a:endParaRPr lang="en-US" b="1" dirty="0"/>
          </a:p>
        </p:txBody>
      </p:sp>
    </p:spTree>
    <p:extLst>
      <p:ext uri="{BB962C8B-B14F-4D97-AF65-F5344CB8AC3E}">
        <p14:creationId xmlns:p14="http://schemas.microsoft.com/office/powerpoint/2010/main" val="3687343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2C46-A459-A54A-B89D-6808F1425B54}"/>
              </a:ext>
            </a:extLst>
          </p:cNvPr>
          <p:cNvSpPr>
            <a:spLocks noGrp="1"/>
          </p:cNvSpPr>
          <p:nvPr>
            <p:ph type="title"/>
          </p:nvPr>
        </p:nvSpPr>
        <p:spPr/>
        <p:txBody>
          <a:bodyPr/>
          <a:lstStyle/>
          <a:p>
            <a:r>
              <a:rPr lang="en-US" dirty="0"/>
              <a:t>Randomized Min-Cut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D71A79-94D3-F84A-BA88-73C9D3C710F1}"/>
                  </a:ext>
                </a:extLst>
              </p:cNvPr>
              <p:cNvSpPr>
                <a:spLocks noGrp="1"/>
              </p:cNvSpPr>
              <p:nvPr>
                <p:ph idx="1"/>
              </p:nvPr>
            </p:nvSpPr>
            <p:spPr>
              <a:xfrm>
                <a:off x="838200" y="1825624"/>
                <a:ext cx="7561729" cy="4655857"/>
              </a:xfrm>
            </p:spPr>
            <p:txBody>
              <a:bodyPr>
                <a:normAutofit lnSpcReduction="10000"/>
              </a:bodyPr>
              <a:lstStyle/>
              <a:p>
                <a14:m>
                  <m:oMath xmlns:m="http://schemas.openxmlformats.org/officeDocument/2006/math">
                    <m:r>
                      <a:rPr lang="en-US" b="0" i="1" smtClean="0">
                        <a:latin typeface="Cambria Math" panose="02040503050406030204" pitchFamily="18" charset="0"/>
                      </a:rPr>
                      <m:t>𝒢</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e>
                    </m:d>
                    <m:r>
                      <a:rPr lang="en-US" b="0" i="1" smtClean="0">
                        <a:latin typeface="Cambria Math" panose="02040503050406030204" pitchFamily="18" charset="0"/>
                      </a:rPr>
                      <m:t>, </m:t>
                    </m:r>
                    <m:r>
                      <m:rPr>
                        <m:lit/>
                      </m:rP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𝑛</m:t>
                    </m:r>
                  </m:oMath>
                </a14:m>
                <a:endParaRPr lang="en-US" b="0" dirty="0"/>
              </a:p>
              <a:p>
                <a:r>
                  <a:rPr lang="en-US" dirty="0"/>
                  <a:t>Graph cut: Partition vertices in two disjoint subsets: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b="0" dirty="0"/>
              </a:p>
              <a:p>
                <a:r>
                  <a:rPr lang="en-US" dirty="0"/>
                  <a:t>Cut-set: Set of edges with endpoints in two different partitions.</a:t>
                </a:r>
              </a:p>
              <a:p>
                <a:r>
                  <a:rPr lang="en-US" dirty="0"/>
                  <a:t>Cut-size: The number of edges in cut-set.</a:t>
                </a:r>
              </a:p>
              <a:p>
                <a:endParaRPr lang="en-US" dirty="0"/>
              </a:p>
              <a:p>
                <a:endParaRPr lang="en-US" dirty="0"/>
              </a:p>
              <a:p>
                <a:endParaRPr lang="en-US" dirty="0"/>
              </a:p>
              <a:p>
                <a:r>
                  <a:rPr lang="en-US" dirty="0"/>
                  <a:t>Min-cut: The smallest possible cut in a graph. </a:t>
                </a:r>
              </a:p>
            </p:txBody>
          </p:sp>
        </mc:Choice>
        <mc:Fallback xmlns="">
          <p:sp>
            <p:nvSpPr>
              <p:cNvPr id="3" name="Content Placeholder 2">
                <a:extLst>
                  <a:ext uri="{FF2B5EF4-FFF2-40B4-BE49-F238E27FC236}">
                    <a16:creationId xmlns:a16="http://schemas.microsoft.com/office/drawing/2014/main" id="{78D71A79-94D3-F84A-BA88-73C9D3C710F1}"/>
                  </a:ext>
                </a:extLst>
              </p:cNvPr>
              <p:cNvSpPr>
                <a:spLocks noGrp="1" noRot="1" noChangeAspect="1" noMove="1" noResize="1" noEditPoints="1" noAdjustHandles="1" noChangeArrowheads="1" noChangeShapeType="1" noTextEdit="1"/>
              </p:cNvSpPr>
              <p:nvPr>
                <p:ph idx="1"/>
              </p:nvPr>
            </p:nvSpPr>
            <p:spPr>
              <a:xfrm>
                <a:off x="838200" y="1825624"/>
                <a:ext cx="7561729" cy="4655857"/>
              </a:xfrm>
              <a:blipFill>
                <a:blip r:embed="rId2"/>
                <a:stretch>
                  <a:fillRect l="-1342" t="-1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83D017-D905-0141-8268-6F5268E026F7}"/>
                  </a:ext>
                </a:extLst>
              </p:cNvPr>
              <p:cNvSpPr txBox="1"/>
              <p:nvPr/>
            </p:nvSpPr>
            <p:spPr>
              <a:xfrm>
                <a:off x="2525791" y="4534553"/>
                <a:ext cx="2715808" cy="783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𝑐𝑢𝑡</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2</m:t>
                              </m:r>
                            </m:sub>
                          </m:sSub>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𝑖𝑗</m:t>
                              </m:r>
                            </m:sub>
                          </m:sSub>
                        </m:e>
                      </m:nary>
                    </m:oMath>
                  </m:oMathPara>
                </a14:m>
                <a:endParaRPr lang="en-US" sz="2000" dirty="0"/>
              </a:p>
            </p:txBody>
          </p:sp>
        </mc:Choice>
        <mc:Fallback xmlns="">
          <p:sp>
            <p:nvSpPr>
              <p:cNvPr id="5" name="TextBox 4">
                <a:extLst>
                  <a:ext uri="{FF2B5EF4-FFF2-40B4-BE49-F238E27FC236}">
                    <a16:creationId xmlns:a16="http://schemas.microsoft.com/office/drawing/2014/main" id="{6A83D017-D905-0141-8268-6F5268E026F7}"/>
                  </a:ext>
                </a:extLst>
              </p:cNvPr>
              <p:cNvSpPr txBox="1">
                <a:spLocks noRot="1" noChangeAspect="1" noMove="1" noResize="1" noEditPoints="1" noAdjustHandles="1" noChangeArrowheads="1" noChangeShapeType="1" noTextEdit="1"/>
              </p:cNvSpPr>
              <p:nvPr/>
            </p:nvSpPr>
            <p:spPr>
              <a:xfrm>
                <a:off x="2525791" y="4534553"/>
                <a:ext cx="2715808" cy="783484"/>
              </a:xfrm>
              <a:prstGeom prst="rect">
                <a:avLst/>
              </a:prstGeom>
              <a:blipFill>
                <a:blip r:embed="rId3"/>
                <a:stretch>
                  <a:fillRect l="-1395" t="-138095" r="-465" b="-185714"/>
                </a:stretch>
              </a:blipFill>
            </p:spPr>
            <p:txBody>
              <a:bodyPr/>
              <a:lstStyle/>
              <a:p>
                <a:r>
                  <a:rPr lang="en-US">
                    <a:noFill/>
                  </a:rPr>
                  <a:t> </a:t>
                </a:r>
              </a:p>
            </p:txBody>
          </p:sp>
        </mc:Fallback>
      </mc:AlternateContent>
      <p:sp>
        <p:nvSpPr>
          <p:cNvPr id="44" name="Oval 43">
            <a:extLst>
              <a:ext uri="{FF2B5EF4-FFF2-40B4-BE49-F238E27FC236}">
                <a16:creationId xmlns:a16="http://schemas.microsoft.com/office/drawing/2014/main" id="{8A356B1E-8546-1344-AEE7-6A7FCF32F7E8}"/>
              </a:ext>
            </a:extLst>
          </p:cNvPr>
          <p:cNvSpPr/>
          <p:nvPr/>
        </p:nvSpPr>
        <p:spPr>
          <a:xfrm rot="9646469">
            <a:off x="11302057" y="3397364"/>
            <a:ext cx="340067" cy="35123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C44D539-C874-794E-A32F-148AFFD0EA17}"/>
              </a:ext>
            </a:extLst>
          </p:cNvPr>
          <p:cNvSpPr/>
          <p:nvPr/>
        </p:nvSpPr>
        <p:spPr>
          <a:xfrm rot="9646469">
            <a:off x="11442837" y="1995614"/>
            <a:ext cx="340067" cy="35123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FF2C495-1E03-8246-9EBD-12AC5F258971}"/>
              </a:ext>
            </a:extLst>
          </p:cNvPr>
          <p:cNvSpPr/>
          <p:nvPr/>
        </p:nvSpPr>
        <p:spPr>
          <a:xfrm rot="9646469">
            <a:off x="10149322" y="1386533"/>
            <a:ext cx="340067" cy="35123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D42E2BB-8B62-3341-825E-0A5304D2990A}"/>
              </a:ext>
            </a:extLst>
          </p:cNvPr>
          <p:cNvSpPr/>
          <p:nvPr/>
        </p:nvSpPr>
        <p:spPr>
          <a:xfrm rot="9646469">
            <a:off x="9827797" y="2382500"/>
            <a:ext cx="340067" cy="35123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8D661F0F-E158-7F4E-8639-D7EE55C2739A}"/>
              </a:ext>
            </a:extLst>
          </p:cNvPr>
          <p:cNvCxnSpPr>
            <a:cxnSpLocks/>
            <a:stCxn id="44" idx="4"/>
            <a:endCxn id="45" idx="6"/>
          </p:cNvCxnSpPr>
          <p:nvPr/>
        </p:nvCxnSpPr>
        <p:spPr>
          <a:xfrm rot="9646469" flipH="1">
            <a:off x="11221055" y="2266387"/>
            <a:ext cx="424473" cy="110160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9B7682-B2EA-7C4B-80A7-3A76CF602676}"/>
              </a:ext>
            </a:extLst>
          </p:cNvPr>
          <p:cNvCxnSpPr>
            <a:cxnSpLocks/>
            <a:stCxn id="45" idx="6"/>
            <a:endCxn id="46" idx="0"/>
          </p:cNvCxnSpPr>
          <p:nvPr/>
        </p:nvCxnSpPr>
        <p:spPr>
          <a:xfrm rot="9646469">
            <a:off x="10489362" y="1564878"/>
            <a:ext cx="850780" cy="82543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B09DBB7-B1FA-9C46-9998-E24C8A788233}"/>
              </a:ext>
            </a:extLst>
          </p:cNvPr>
          <p:cNvCxnSpPr>
            <a:cxnSpLocks/>
            <a:stCxn id="46" idx="0"/>
            <a:endCxn id="44" idx="4"/>
          </p:cNvCxnSpPr>
          <p:nvPr/>
        </p:nvCxnSpPr>
        <p:spPr>
          <a:xfrm rot="9646469" flipH="1" flipV="1">
            <a:off x="10682570" y="1604046"/>
            <a:ext cx="426306" cy="192703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3CD20FE-AC7D-BD48-8A80-2168AE846F2E}"/>
              </a:ext>
            </a:extLst>
          </p:cNvPr>
          <p:cNvCxnSpPr>
            <a:cxnSpLocks/>
            <a:stCxn id="46" idx="0"/>
            <a:endCxn id="47" idx="2"/>
          </p:cNvCxnSpPr>
          <p:nvPr/>
        </p:nvCxnSpPr>
        <p:spPr>
          <a:xfrm rot="9646469" flipV="1">
            <a:off x="10037023" y="1785582"/>
            <a:ext cx="461519" cy="65893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A8D2B73-651B-1048-9E5E-0A621432F71C}"/>
              </a:ext>
            </a:extLst>
          </p:cNvPr>
          <p:cNvCxnSpPr>
            <a:cxnSpLocks/>
            <a:stCxn id="47" idx="2"/>
            <a:endCxn id="45" idx="6"/>
          </p:cNvCxnSpPr>
          <p:nvPr/>
        </p:nvCxnSpPr>
        <p:spPr>
          <a:xfrm rot="9646469" flipH="1" flipV="1">
            <a:off x="10149202" y="2281421"/>
            <a:ext cx="1312298" cy="16650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7E39BBD-EF90-9043-9D34-C71F69339029}"/>
              </a:ext>
            </a:extLst>
          </p:cNvPr>
          <p:cNvCxnSpPr>
            <a:cxnSpLocks/>
            <a:stCxn id="47" idx="2"/>
            <a:endCxn id="44" idx="4"/>
          </p:cNvCxnSpPr>
          <p:nvPr/>
        </p:nvCxnSpPr>
        <p:spPr>
          <a:xfrm rot="9646469" flipH="1" flipV="1">
            <a:off x="10342410" y="2320589"/>
            <a:ext cx="887825" cy="126810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81DB2419-74BB-7941-96F3-3FFB6D8F4AED}"/>
              </a:ext>
            </a:extLst>
          </p:cNvPr>
          <p:cNvSpPr/>
          <p:nvPr/>
        </p:nvSpPr>
        <p:spPr>
          <a:xfrm rot="18167121">
            <a:off x="8223767" y="3913436"/>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4534622-B2A8-D141-B2CF-01870B146D16}"/>
              </a:ext>
            </a:extLst>
          </p:cNvPr>
          <p:cNvSpPr/>
          <p:nvPr/>
        </p:nvSpPr>
        <p:spPr>
          <a:xfrm rot="18167121">
            <a:off x="8975609" y="5104846"/>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7968F26-FA5C-D946-A736-F276AD8F0AB0}"/>
              </a:ext>
            </a:extLst>
          </p:cNvPr>
          <p:cNvSpPr/>
          <p:nvPr/>
        </p:nvSpPr>
        <p:spPr>
          <a:xfrm rot="18167121">
            <a:off x="10369960" y="4788705"/>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1BE6001-ECB5-3549-8806-43B98BA2BC27}"/>
              </a:ext>
            </a:extLst>
          </p:cNvPr>
          <p:cNvSpPr/>
          <p:nvPr/>
        </p:nvSpPr>
        <p:spPr>
          <a:xfrm rot="18167121">
            <a:off x="10010333" y="3805854"/>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58933E4-C697-E848-B2F1-3108F2B003F2}"/>
              </a:ext>
            </a:extLst>
          </p:cNvPr>
          <p:cNvCxnSpPr>
            <a:cxnSpLocks/>
            <a:stCxn id="6" idx="4"/>
            <a:endCxn id="7" idx="6"/>
          </p:cNvCxnSpPr>
          <p:nvPr/>
        </p:nvCxnSpPr>
        <p:spPr>
          <a:xfrm rot="18167121" flipH="1">
            <a:off x="8677342" y="4110030"/>
            <a:ext cx="424473" cy="1101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C5F4A1-1B62-6743-AFF7-CDF579832716}"/>
              </a:ext>
            </a:extLst>
          </p:cNvPr>
          <p:cNvCxnSpPr>
            <a:cxnSpLocks/>
            <a:stCxn id="7" idx="6"/>
            <a:endCxn id="8" idx="0"/>
          </p:cNvCxnSpPr>
          <p:nvPr/>
        </p:nvCxnSpPr>
        <p:spPr>
          <a:xfrm rot="18167121">
            <a:off x="9389644" y="4590653"/>
            <a:ext cx="850780" cy="825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369E528-3E29-E849-9096-A1E069787D36}"/>
              </a:ext>
            </a:extLst>
          </p:cNvPr>
          <p:cNvCxnSpPr>
            <a:cxnSpLocks/>
            <a:stCxn id="8" idx="0"/>
            <a:endCxn id="6" idx="4"/>
          </p:cNvCxnSpPr>
          <p:nvPr/>
        </p:nvCxnSpPr>
        <p:spPr>
          <a:xfrm rot="18167121" flipH="1" flipV="1">
            <a:off x="9253744" y="3563169"/>
            <a:ext cx="426306" cy="192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C59D5C7-8AD1-F044-8245-60A3A1C3A595}"/>
              </a:ext>
            </a:extLst>
          </p:cNvPr>
          <p:cNvCxnSpPr>
            <a:cxnSpLocks/>
            <a:stCxn id="8" idx="0"/>
            <a:endCxn id="9" idx="2"/>
          </p:cNvCxnSpPr>
          <p:nvPr/>
        </p:nvCxnSpPr>
        <p:spPr>
          <a:xfrm rot="18167121" flipV="1">
            <a:off x="10009565" y="4167357"/>
            <a:ext cx="461519" cy="658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C8593A0-D214-024F-BE1F-258B495C8155}"/>
              </a:ext>
            </a:extLst>
          </p:cNvPr>
          <p:cNvCxnSpPr>
            <a:cxnSpLocks/>
            <a:stCxn id="9" idx="2"/>
            <a:endCxn id="7" idx="6"/>
          </p:cNvCxnSpPr>
          <p:nvPr/>
        </p:nvCxnSpPr>
        <p:spPr>
          <a:xfrm rot="18167121" flipH="1" flipV="1">
            <a:off x="9006856" y="4547715"/>
            <a:ext cx="1312298" cy="166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9039E1E-1788-3F40-B5E7-A8FE8515F859}"/>
              </a:ext>
            </a:extLst>
          </p:cNvPr>
          <p:cNvCxnSpPr>
            <a:cxnSpLocks/>
            <a:stCxn id="9" idx="2"/>
            <a:endCxn id="6" idx="4"/>
          </p:cNvCxnSpPr>
          <p:nvPr/>
        </p:nvCxnSpPr>
        <p:spPr>
          <a:xfrm rot="18167121" flipH="1" flipV="1">
            <a:off x="8870956" y="3520230"/>
            <a:ext cx="887825" cy="126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A309950-994D-8F47-A8BB-7575A8111764}"/>
              </a:ext>
            </a:extLst>
          </p:cNvPr>
          <p:cNvCxnSpPr>
            <a:stCxn id="6" idx="6"/>
            <a:endCxn id="47" idx="6"/>
          </p:cNvCxnSpPr>
          <p:nvPr/>
        </p:nvCxnSpPr>
        <p:spPr>
          <a:xfrm rot="18167121">
            <a:off x="8236378" y="3072060"/>
            <a:ext cx="1852119" cy="416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E771631-2492-1840-ADA8-DFA0AD4C1D81}"/>
              </a:ext>
            </a:extLst>
          </p:cNvPr>
          <p:cNvCxnSpPr>
            <a:cxnSpLocks/>
            <a:stCxn id="8" idx="6"/>
            <a:endCxn id="44" idx="7"/>
          </p:cNvCxnSpPr>
          <p:nvPr/>
        </p:nvCxnSpPr>
        <p:spPr>
          <a:xfrm rot="18167121">
            <a:off x="10349576" y="4249515"/>
            <a:ext cx="1331032" cy="5388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846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5208-9766-414B-A030-DF649F98CFDB}"/>
              </a:ext>
            </a:extLst>
          </p:cNvPr>
          <p:cNvSpPr>
            <a:spLocks noGrp="1"/>
          </p:cNvSpPr>
          <p:nvPr>
            <p:ph type="title"/>
          </p:nvPr>
        </p:nvSpPr>
        <p:spPr/>
        <p:txBody>
          <a:bodyPr/>
          <a:lstStyle/>
          <a:p>
            <a:r>
              <a:rPr lang="en-US" dirty="0"/>
              <a:t>Vertex Contraction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D647A-11D0-DD4F-9383-23A1FE64BFD9}"/>
                  </a:ext>
                </a:extLst>
              </p:cNvPr>
              <p:cNvSpPr>
                <a:spLocks noGrp="1"/>
              </p:cNvSpPr>
              <p:nvPr>
                <p:ph idx="1"/>
              </p:nvPr>
            </p:nvSpPr>
            <p:spPr/>
            <p:txBody>
              <a:bodyPr/>
              <a:lstStyle/>
              <a:p>
                <a:r>
                  <a:rPr lang="en-US" dirty="0"/>
                  <a:t>Replace Connected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𝑣</m:t>
                    </m:r>
                    <m:r>
                      <a:rPr lang="en-US" b="0" i="0" smtClean="0">
                        <a:latin typeface="Cambria Math" panose="02040503050406030204" pitchFamily="18" charset="0"/>
                      </a:rPr>
                      <m:t>, </m:t>
                    </m:r>
                    <m:r>
                      <m:rPr>
                        <m:sty m:val="p"/>
                      </m:rPr>
                      <a:rPr lang="en-US" b="0" i="0" smtClean="0">
                        <a:latin typeface="Cambria Math" panose="02040503050406030204" pitchFamily="18" charset="0"/>
                      </a:rPr>
                      <m:t>Edges</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v</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a:rPr lang="en-US" b="0" i="1" smtClean="0">
                            <a:latin typeface="Cambria Math" panose="02040503050406030204" pitchFamily="18" charset="0"/>
                          </a:rPr>
                          <m:t>𝑣</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r>
                  <a:rPr lang="en-US" dirty="0"/>
                  <a:t>Remove self loops in the new </a:t>
                </a:r>
                <a:r>
                  <a:rPr lang="en-US" i="1" dirty="0"/>
                  <a:t>super node.</a:t>
                </a:r>
              </a:p>
              <a:p>
                <a:r>
                  <a:rPr lang="en-US" dirty="0"/>
                  <a:t>Keep multiple connections.</a:t>
                </a:r>
              </a:p>
            </p:txBody>
          </p:sp>
        </mc:Choice>
        <mc:Fallback xmlns="">
          <p:sp>
            <p:nvSpPr>
              <p:cNvPr id="3" name="Content Placeholder 2">
                <a:extLst>
                  <a:ext uri="{FF2B5EF4-FFF2-40B4-BE49-F238E27FC236}">
                    <a16:creationId xmlns:a16="http://schemas.microsoft.com/office/drawing/2014/main" id="{65FD647A-11D0-DD4F-9383-23A1FE64BFD9}"/>
                  </a:ext>
                </a:extLst>
              </p:cNvPr>
              <p:cNvSpPr>
                <a:spLocks noGrp="1" noRot="1" noChangeAspect="1" noMove="1" noResize="1" noEditPoints="1" noAdjustHandles="1" noChangeArrowheads="1" noChangeShapeType="1" noTextEdit="1"/>
              </p:cNvSpPr>
              <p:nvPr>
                <p:ph idx="1"/>
              </p:nvPr>
            </p:nvSpPr>
            <p:spPr>
              <a:blipFill>
                <a:blip r:embed="rId2"/>
                <a:stretch>
                  <a:fillRect l="-965" t="-2339"/>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6CBFC986-7527-D441-B21E-3BEE418545DB}"/>
              </a:ext>
            </a:extLst>
          </p:cNvPr>
          <p:cNvGrpSpPr/>
          <p:nvPr/>
        </p:nvGrpSpPr>
        <p:grpSpPr>
          <a:xfrm rot="14587065">
            <a:off x="1898067" y="4266181"/>
            <a:ext cx="2497425" cy="1740125"/>
            <a:chOff x="3493785" y="3647617"/>
            <a:chExt cx="2497425" cy="1740125"/>
          </a:xfrm>
        </p:grpSpPr>
        <p:sp>
          <p:nvSpPr>
            <p:cNvPr id="4" name="Oval 3">
              <a:extLst>
                <a:ext uri="{FF2B5EF4-FFF2-40B4-BE49-F238E27FC236}">
                  <a16:creationId xmlns:a16="http://schemas.microsoft.com/office/drawing/2014/main" id="{0F73F36F-6054-E643-8C32-17D0C4E24628}"/>
                </a:ext>
              </a:extLst>
            </p:cNvPr>
            <p:cNvSpPr/>
            <p:nvPr/>
          </p:nvSpPr>
          <p:spPr>
            <a:xfrm rot="18167121">
              <a:off x="3499367" y="3850683"/>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5878981-0646-ED4C-A673-E28480F8A90A}"/>
                </a:ext>
              </a:extLst>
            </p:cNvPr>
            <p:cNvSpPr/>
            <p:nvPr/>
          </p:nvSpPr>
          <p:spPr>
            <a:xfrm rot="18167121">
              <a:off x="4251209" y="5042093"/>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C7662B8-D45B-B548-A035-D82D4E13958E}"/>
                </a:ext>
              </a:extLst>
            </p:cNvPr>
            <p:cNvSpPr/>
            <p:nvPr/>
          </p:nvSpPr>
          <p:spPr>
            <a:xfrm rot="18167121">
              <a:off x="5645560" y="4725952"/>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F03079C-CCCB-ED4E-9525-20FD54341092}"/>
                </a:ext>
              </a:extLst>
            </p:cNvPr>
            <p:cNvSpPr/>
            <p:nvPr/>
          </p:nvSpPr>
          <p:spPr>
            <a:xfrm rot="18167121">
              <a:off x="5285933" y="3743101"/>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E9E91D9-1586-144D-8C67-A398A5C67C0E}"/>
                </a:ext>
              </a:extLst>
            </p:cNvPr>
            <p:cNvCxnSpPr>
              <a:cxnSpLocks/>
              <a:stCxn id="4" idx="4"/>
              <a:endCxn id="5" idx="6"/>
            </p:cNvCxnSpPr>
            <p:nvPr/>
          </p:nvCxnSpPr>
          <p:spPr>
            <a:xfrm rot="18167121" flipH="1">
              <a:off x="3952942" y="4047277"/>
              <a:ext cx="424473" cy="1101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6B146F-6877-D84F-A1D8-E26ED3B331C0}"/>
                </a:ext>
              </a:extLst>
            </p:cNvPr>
            <p:cNvCxnSpPr>
              <a:cxnSpLocks/>
              <a:stCxn id="5" idx="6"/>
              <a:endCxn id="6" idx="0"/>
            </p:cNvCxnSpPr>
            <p:nvPr/>
          </p:nvCxnSpPr>
          <p:spPr>
            <a:xfrm rot="18167121">
              <a:off x="4665244" y="4527900"/>
              <a:ext cx="850780" cy="825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BF15F6-2A81-D94B-B0BF-44F0C23F08D9}"/>
                </a:ext>
              </a:extLst>
            </p:cNvPr>
            <p:cNvCxnSpPr>
              <a:cxnSpLocks/>
              <a:stCxn id="6" idx="0"/>
              <a:endCxn id="4" idx="4"/>
            </p:cNvCxnSpPr>
            <p:nvPr/>
          </p:nvCxnSpPr>
          <p:spPr>
            <a:xfrm rot="18167121" flipH="1" flipV="1">
              <a:off x="4529344" y="3500416"/>
              <a:ext cx="426306" cy="192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053EDCD-5F4D-8044-9182-0B1465389294}"/>
                </a:ext>
              </a:extLst>
            </p:cNvPr>
            <p:cNvCxnSpPr>
              <a:cxnSpLocks/>
              <a:stCxn id="6" idx="0"/>
              <a:endCxn id="7" idx="2"/>
            </p:cNvCxnSpPr>
            <p:nvPr/>
          </p:nvCxnSpPr>
          <p:spPr>
            <a:xfrm rot="18167121" flipV="1">
              <a:off x="5285165" y="4104604"/>
              <a:ext cx="461519" cy="658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8FFB842-BA58-FC4E-9B46-4746C53E9F13}"/>
                </a:ext>
              </a:extLst>
            </p:cNvPr>
            <p:cNvCxnSpPr>
              <a:cxnSpLocks/>
              <a:stCxn id="7" idx="2"/>
              <a:endCxn id="5" idx="6"/>
            </p:cNvCxnSpPr>
            <p:nvPr/>
          </p:nvCxnSpPr>
          <p:spPr>
            <a:xfrm rot="18167121" flipH="1" flipV="1">
              <a:off x="4282456" y="4484962"/>
              <a:ext cx="1312298" cy="166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762D0D-E280-2D4E-BCED-CB16DC43C35F}"/>
                </a:ext>
              </a:extLst>
            </p:cNvPr>
            <p:cNvCxnSpPr>
              <a:cxnSpLocks/>
              <a:stCxn id="7" idx="2"/>
              <a:endCxn id="4" idx="4"/>
            </p:cNvCxnSpPr>
            <p:nvPr/>
          </p:nvCxnSpPr>
          <p:spPr>
            <a:xfrm rot="18167121" flipH="1" flipV="1">
              <a:off x="4146556" y="3457477"/>
              <a:ext cx="887825" cy="126810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Right Arrow 13">
            <a:extLst>
              <a:ext uri="{FF2B5EF4-FFF2-40B4-BE49-F238E27FC236}">
                <a16:creationId xmlns:a16="http://schemas.microsoft.com/office/drawing/2014/main" id="{6EC40D6A-7BB5-9C45-AD74-90E75F8CCB93}"/>
              </a:ext>
            </a:extLst>
          </p:cNvPr>
          <p:cNvSpPr/>
          <p:nvPr/>
        </p:nvSpPr>
        <p:spPr>
          <a:xfrm>
            <a:off x="4849906" y="4921623"/>
            <a:ext cx="1694329" cy="887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D0CAC14-9136-F64A-A39F-3A2567C52BE5}"/>
              </a:ext>
            </a:extLst>
          </p:cNvPr>
          <p:cNvSpPr/>
          <p:nvPr/>
        </p:nvSpPr>
        <p:spPr>
          <a:xfrm rot="11154186">
            <a:off x="7776335" y="5839353"/>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7E5B47-882B-2D46-9EAD-EEA88BA55444}"/>
              </a:ext>
            </a:extLst>
          </p:cNvPr>
          <p:cNvSpPr/>
          <p:nvPr/>
        </p:nvSpPr>
        <p:spPr>
          <a:xfrm rot="11154186">
            <a:off x="8499047" y="4630051"/>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6589262-5F68-FF4C-83F4-0DAA9006B3A5}"/>
              </a:ext>
            </a:extLst>
          </p:cNvPr>
          <p:cNvSpPr/>
          <p:nvPr/>
        </p:nvSpPr>
        <p:spPr>
          <a:xfrm rot="11154186">
            <a:off x="6872566" y="4293856"/>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0277AA4-10DB-6A4B-85F6-487393A39682}"/>
              </a:ext>
            </a:extLst>
          </p:cNvPr>
          <p:cNvSpPr/>
          <p:nvPr/>
        </p:nvSpPr>
        <p:spPr>
          <a:xfrm rot="11154186">
            <a:off x="6872568" y="4294492"/>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0A5E108A-2AE0-E34F-9660-126C6FE79108}"/>
              </a:ext>
            </a:extLst>
          </p:cNvPr>
          <p:cNvCxnSpPr>
            <a:cxnSpLocks/>
            <a:stCxn id="23" idx="4"/>
            <a:endCxn id="24" idx="6"/>
          </p:cNvCxnSpPr>
          <p:nvPr/>
        </p:nvCxnSpPr>
        <p:spPr>
          <a:xfrm rot="11154186" flipH="1">
            <a:off x="8019953" y="4763430"/>
            <a:ext cx="424473" cy="1101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294211-27C1-A446-AE11-D6F30F6E257B}"/>
              </a:ext>
            </a:extLst>
          </p:cNvPr>
          <p:cNvCxnSpPr>
            <a:cxnSpLocks/>
            <a:stCxn id="24" idx="6"/>
            <a:endCxn id="25" idx="0"/>
          </p:cNvCxnSpPr>
          <p:nvPr/>
        </p:nvCxnSpPr>
        <p:spPr>
          <a:xfrm flipH="1" flipV="1">
            <a:off x="7024538" y="4644157"/>
            <a:ext cx="1475410" cy="14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0FCEC96-67E0-FC43-AA3C-71A15267C4E1}"/>
              </a:ext>
            </a:extLst>
          </p:cNvPr>
          <p:cNvCxnSpPr>
            <a:cxnSpLocks/>
            <a:stCxn id="25" idx="0"/>
            <a:endCxn id="23" idx="4"/>
          </p:cNvCxnSpPr>
          <p:nvPr/>
        </p:nvCxnSpPr>
        <p:spPr>
          <a:xfrm>
            <a:off x="7024538" y="4644157"/>
            <a:ext cx="939891" cy="1196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34F9FB-75A8-AF49-9765-DA7E05F3759D}"/>
              </a:ext>
            </a:extLst>
          </p:cNvPr>
          <p:cNvCxnSpPr>
            <a:cxnSpLocks/>
            <a:stCxn id="26" idx="2"/>
            <a:endCxn id="24" idx="6"/>
          </p:cNvCxnSpPr>
          <p:nvPr/>
        </p:nvCxnSpPr>
        <p:spPr>
          <a:xfrm rot="11154186" flipH="1" flipV="1">
            <a:off x="7199692" y="4554635"/>
            <a:ext cx="1312298" cy="166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26DA0C-1AD4-EB49-A462-438D71D76F57}"/>
              </a:ext>
            </a:extLst>
          </p:cNvPr>
          <p:cNvCxnSpPr>
            <a:cxnSpLocks/>
            <a:stCxn id="26" idx="2"/>
            <a:endCxn id="23" idx="4"/>
          </p:cNvCxnSpPr>
          <p:nvPr/>
        </p:nvCxnSpPr>
        <p:spPr>
          <a:xfrm rot="11154186" flipH="1" flipV="1">
            <a:off x="7144169" y="4529887"/>
            <a:ext cx="887825" cy="1268105"/>
          </a:xfrm>
          <a:prstGeom prst="line">
            <a:avLst/>
          </a:prstGeom>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6E0ED7E-6BB7-C545-BDCE-AD2495A745E8}"/>
              </a:ext>
            </a:extLst>
          </p:cNvPr>
          <p:cNvSpPr/>
          <p:nvPr/>
        </p:nvSpPr>
        <p:spPr>
          <a:xfrm rot="11154186">
            <a:off x="7311889" y="3655509"/>
            <a:ext cx="340067" cy="351232"/>
          </a:xfrm>
          <a:prstGeom prst="ellipse">
            <a:avLst/>
          </a:prstGeom>
          <a:solidFill>
            <a:schemeClr val="bg1">
              <a:alpha val="25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1D5E122D-B3B1-A347-8706-65E01D4770F6}"/>
              </a:ext>
            </a:extLst>
          </p:cNvPr>
          <p:cNvCxnSpPr>
            <a:cxnSpLocks/>
            <a:endCxn id="23" idx="4"/>
          </p:cNvCxnSpPr>
          <p:nvPr/>
        </p:nvCxnSpPr>
        <p:spPr>
          <a:xfrm>
            <a:off x="7463859" y="4005174"/>
            <a:ext cx="500570" cy="183511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E98E19-4843-1546-A706-4CDD58B9FD04}"/>
              </a:ext>
            </a:extLst>
          </p:cNvPr>
          <p:cNvCxnSpPr>
            <a:cxnSpLocks/>
            <a:stCxn id="39" idx="2"/>
            <a:endCxn id="24" idx="6"/>
          </p:cNvCxnSpPr>
          <p:nvPr/>
        </p:nvCxnSpPr>
        <p:spPr>
          <a:xfrm>
            <a:off x="7651054" y="3848612"/>
            <a:ext cx="848895" cy="93956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BE6E5617-063F-A348-86D1-C218E067D6FF}"/>
              </a:ext>
            </a:extLst>
          </p:cNvPr>
          <p:cNvCxnSpPr>
            <a:cxnSpLocks/>
            <a:stCxn id="39" idx="7"/>
            <a:endCxn id="26" idx="2"/>
          </p:cNvCxnSpPr>
          <p:nvPr/>
        </p:nvCxnSpPr>
        <p:spPr>
          <a:xfrm flipH="1">
            <a:off x="7211733" y="3942280"/>
            <a:ext cx="137824" cy="545315"/>
          </a:xfrm>
          <a:prstGeom prst="straightConnector1">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5FBD589-10EC-B443-ACB6-7DFE9F129356}"/>
              </a:ext>
            </a:extLst>
          </p:cNvPr>
          <p:cNvSpPr txBox="1"/>
          <p:nvPr/>
        </p:nvSpPr>
        <p:spPr>
          <a:xfrm>
            <a:off x="6259339" y="3616651"/>
            <a:ext cx="778868" cy="369332"/>
          </a:xfrm>
          <a:prstGeom prst="rect">
            <a:avLst/>
          </a:prstGeom>
          <a:noFill/>
        </p:spPr>
        <p:txBody>
          <a:bodyPr wrap="none" rtlCol="0">
            <a:spAutoFit/>
          </a:bodyPr>
          <a:lstStyle/>
          <a:p>
            <a:r>
              <a:rPr lang="en-US" dirty="0"/>
              <a:t>delete</a:t>
            </a:r>
          </a:p>
        </p:txBody>
      </p:sp>
      <p:cxnSp>
        <p:nvCxnSpPr>
          <p:cNvPr id="67" name="Straight Connector 66">
            <a:extLst>
              <a:ext uri="{FF2B5EF4-FFF2-40B4-BE49-F238E27FC236}">
                <a16:creationId xmlns:a16="http://schemas.microsoft.com/office/drawing/2014/main" id="{26915C86-F0C7-554C-B28A-852A992CBA58}"/>
              </a:ext>
            </a:extLst>
          </p:cNvPr>
          <p:cNvCxnSpPr>
            <a:cxnSpLocks/>
            <a:stCxn id="65" idx="3"/>
          </p:cNvCxnSpPr>
          <p:nvPr/>
        </p:nvCxnSpPr>
        <p:spPr>
          <a:xfrm>
            <a:off x="7038207" y="3801317"/>
            <a:ext cx="239398" cy="37889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976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C3792-715A-804D-A597-828D1A62C1FF}"/>
              </a:ext>
            </a:extLst>
          </p:cNvPr>
          <p:cNvSpPr>
            <a:spLocks noGrp="1"/>
          </p:cNvSpPr>
          <p:nvPr>
            <p:ph type="title"/>
          </p:nvPr>
        </p:nvSpPr>
        <p:spPr/>
        <p:txBody>
          <a:bodyPr/>
          <a:lstStyle/>
          <a:p>
            <a:r>
              <a:rPr lang="en-US" dirty="0"/>
              <a:t>What is DGL-KE</a:t>
            </a:r>
          </a:p>
        </p:txBody>
      </p:sp>
      <p:sp>
        <p:nvSpPr>
          <p:cNvPr id="3" name="Content Placeholder 2">
            <a:extLst>
              <a:ext uri="{FF2B5EF4-FFF2-40B4-BE49-F238E27FC236}">
                <a16:creationId xmlns:a16="http://schemas.microsoft.com/office/drawing/2014/main" id="{386D235A-5F82-1E4A-B477-1E4817B95282}"/>
              </a:ext>
            </a:extLst>
          </p:cNvPr>
          <p:cNvSpPr>
            <a:spLocks noGrp="1"/>
          </p:cNvSpPr>
          <p:nvPr>
            <p:ph idx="1"/>
          </p:nvPr>
        </p:nvSpPr>
        <p:spPr/>
        <p:txBody>
          <a:bodyPr/>
          <a:lstStyle/>
          <a:p>
            <a:r>
              <a:rPr lang="en-US" dirty="0"/>
              <a:t>DGL-KE is a high performance, easy-to-use, and scalable package for learning large-scale knowledge graph embeddings. </a:t>
            </a:r>
          </a:p>
          <a:p>
            <a:r>
              <a:rPr lang="en-US" dirty="0"/>
              <a:t>The package is implemented on the top of Deep Graph Library (DGL)</a:t>
            </a:r>
          </a:p>
          <a:p>
            <a:r>
              <a:rPr lang="en-US" dirty="0"/>
              <a:t> and developers can run DGL-KE on CPU machine, GPU machine, as well as clusters with a set of popular models, including </a:t>
            </a:r>
            <a:r>
              <a:rPr lang="en-US" dirty="0" err="1"/>
              <a:t>TransE</a:t>
            </a:r>
            <a:r>
              <a:rPr lang="en-US" dirty="0"/>
              <a:t>, </a:t>
            </a:r>
            <a:r>
              <a:rPr lang="en-US" dirty="0" err="1"/>
              <a:t>TransR</a:t>
            </a:r>
            <a:r>
              <a:rPr lang="en-US" dirty="0"/>
              <a:t>, RESCAL, </a:t>
            </a:r>
            <a:r>
              <a:rPr lang="en-US" dirty="0" err="1"/>
              <a:t>DistMulti</a:t>
            </a:r>
            <a:r>
              <a:rPr lang="en-US" dirty="0"/>
              <a:t>, </a:t>
            </a:r>
            <a:r>
              <a:rPr lang="en-US" dirty="0" err="1"/>
              <a:t>ComplEx</a:t>
            </a:r>
            <a:r>
              <a:rPr lang="en-US" dirty="0"/>
              <a:t>, and </a:t>
            </a:r>
            <a:r>
              <a:rPr lang="en-US" dirty="0" err="1"/>
              <a:t>RotateE</a:t>
            </a:r>
            <a:r>
              <a:rPr lang="en-US" dirty="0"/>
              <a:t>.</a:t>
            </a:r>
          </a:p>
        </p:txBody>
      </p:sp>
    </p:spTree>
    <p:extLst>
      <p:ext uri="{BB962C8B-B14F-4D97-AF65-F5344CB8AC3E}">
        <p14:creationId xmlns:p14="http://schemas.microsoft.com/office/powerpoint/2010/main" val="3631956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5208-9766-414B-A030-DF649F98CFDB}"/>
              </a:ext>
            </a:extLst>
          </p:cNvPr>
          <p:cNvSpPr>
            <a:spLocks noGrp="1"/>
          </p:cNvSpPr>
          <p:nvPr>
            <p:ph type="title"/>
          </p:nvPr>
        </p:nvSpPr>
        <p:spPr/>
        <p:txBody>
          <a:bodyPr/>
          <a:lstStyle/>
          <a:p>
            <a:r>
              <a:rPr lang="en-US" dirty="0"/>
              <a:t>Vertex Contraction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D647A-11D0-DD4F-9383-23A1FE64BFD9}"/>
                  </a:ext>
                </a:extLst>
              </p:cNvPr>
              <p:cNvSpPr>
                <a:spLocks noGrp="1"/>
              </p:cNvSpPr>
              <p:nvPr>
                <p:ph idx="1"/>
              </p:nvPr>
            </p:nvSpPr>
            <p:spPr/>
            <p:txBody>
              <a:bodyPr/>
              <a:lstStyle/>
              <a:p>
                <a:r>
                  <a:rPr lang="en-US" dirty="0"/>
                  <a:t>Replace Connected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𝑣</m:t>
                    </m:r>
                    <m:r>
                      <a:rPr lang="en-US" b="0" i="0" smtClean="0">
                        <a:latin typeface="Cambria Math" panose="02040503050406030204" pitchFamily="18" charset="0"/>
                      </a:rPr>
                      <m:t>, </m:t>
                    </m:r>
                    <m:r>
                      <m:rPr>
                        <m:sty m:val="p"/>
                      </m:rPr>
                      <a:rPr lang="en-US" b="0" i="0" smtClean="0">
                        <a:latin typeface="Cambria Math" panose="02040503050406030204" pitchFamily="18" charset="0"/>
                      </a:rPr>
                      <m:t>Edges</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v</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a:rPr lang="en-US" b="0" i="1" smtClean="0">
                            <a:latin typeface="Cambria Math" panose="02040503050406030204" pitchFamily="18" charset="0"/>
                          </a:rPr>
                          <m:t>𝑣</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r>
                  <a:rPr lang="en-US" dirty="0"/>
                  <a:t>Remove self loops in the new </a:t>
                </a:r>
                <a:r>
                  <a:rPr lang="en-US" i="1" dirty="0"/>
                  <a:t>super node.</a:t>
                </a:r>
              </a:p>
              <a:p>
                <a:r>
                  <a:rPr lang="en-US" dirty="0"/>
                  <a:t>Keep multiple connections.</a:t>
                </a:r>
              </a:p>
            </p:txBody>
          </p:sp>
        </mc:Choice>
        <mc:Fallback xmlns="">
          <p:sp>
            <p:nvSpPr>
              <p:cNvPr id="3" name="Content Placeholder 2">
                <a:extLst>
                  <a:ext uri="{FF2B5EF4-FFF2-40B4-BE49-F238E27FC236}">
                    <a16:creationId xmlns:a16="http://schemas.microsoft.com/office/drawing/2014/main" id="{65FD647A-11D0-DD4F-9383-23A1FE64BFD9}"/>
                  </a:ext>
                </a:extLst>
              </p:cNvPr>
              <p:cNvSpPr>
                <a:spLocks noGrp="1" noRot="1" noChangeAspect="1" noMove="1" noResize="1" noEditPoints="1" noAdjustHandles="1" noChangeArrowheads="1" noChangeShapeType="1" noTextEdit="1"/>
              </p:cNvSpPr>
              <p:nvPr>
                <p:ph idx="1"/>
              </p:nvPr>
            </p:nvSpPr>
            <p:spPr>
              <a:blipFill>
                <a:blip r:embed="rId2"/>
                <a:stretch>
                  <a:fillRect l="-965" t="-2339"/>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6CBFC986-7527-D441-B21E-3BEE418545DB}"/>
              </a:ext>
            </a:extLst>
          </p:cNvPr>
          <p:cNvGrpSpPr/>
          <p:nvPr/>
        </p:nvGrpSpPr>
        <p:grpSpPr>
          <a:xfrm rot="14587065">
            <a:off x="1898067" y="4266181"/>
            <a:ext cx="2497425" cy="1740125"/>
            <a:chOff x="3493785" y="3647617"/>
            <a:chExt cx="2497425" cy="1740125"/>
          </a:xfrm>
        </p:grpSpPr>
        <p:sp>
          <p:nvSpPr>
            <p:cNvPr id="4" name="Oval 3">
              <a:extLst>
                <a:ext uri="{FF2B5EF4-FFF2-40B4-BE49-F238E27FC236}">
                  <a16:creationId xmlns:a16="http://schemas.microsoft.com/office/drawing/2014/main" id="{0F73F36F-6054-E643-8C32-17D0C4E24628}"/>
                </a:ext>
              </a:extLst>
            </p:cNvPr>
            <p:cNvSpPr/>
            <p:nvPr/>
          </p:nvSpPr>
          <p:spPr>
            <a:xfrm rot="18167121">
              <a:off x="3499367" y="3850683"/>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5878981-0646-ED4C-A673-E28480F8A90A}"/>
                </a:ext>
              </a:extLst>
            </p:cNvPr>
            <p:cNvSpPr/>
            <p:nvPr/>
          </p:nvSpPr>
          <p:spPr>
            <a:xfrm rot="18167121">
              <a:off x="4251209" y="5042093"/>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C7662B8-D45B-B548-A035-D82D4E13958E}"/>
                </a:ext>
              </a:extLst>
            </p:cNvPr>
            <p:cNvSpPr/>
            <p:nvPr/>
          </p:nvSpPr>
          <p:spPr>
            <a:xfrm rot="18167121">
              <a:off x="5645560" y="4725952"/>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F03079C-CCCB-ED4E-9525-20FD54341092}"/>
                </a:ext>
              </a:extLst>
            </p:cNvPr>
            <p:cNvSpPr/>
            <p:nvPr/>
          </p:nvSpPr>
          <p:spPr>
            <a:xfrm rot="18167121">
              <a:off x="5285933" y="3743101"/>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E9E91D9-1586-144D-8C67-A398A5C67C0E}"/>
                </a:ext>
              </a:extLst>
            </p:cNvPr>
            <p:cNvCxnSpPr>
              <a:cxnSpLocks/>
              <a:stCxn id="4" idx="4"/>
              <a:endCxn id="5" idx="6"/>
            </p:cNvCxnSpPr>
            <p:nvPr/>
          </p:nvCxnSpPr>
          <p:spPr>
            <a:xfrm rot="18167121" flipH="1">
              <a:off x="3952942" y="4047277"/>
              <a:ext cx="424473" cy="1101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6B146F-6877-D84F-A1D8-E26ED3B331C0}"/>
                </a:ext>
              </a:extLst>
            </p:cNvPr>
            <p:cNvCxnSpPr>
              <a:cxnSpLocks/>
              <a:stCxn id="5" idx="6"/>
              <a:endCxn id="6" idx="0"/>
            </p:cNvCxnSpPr>
            <p:nvPr/>
          </p:nvCxnSpPr>
          <p:spPr>
            <a:xfrm rot="18167121">
              <a:off x="4665244" y="4527900"/>
              <a:ext cx="850780" cy="825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BF15F6-2A81-D94B-B0BF-44F0C23F08D9}"/>
                </a:ext>
              </a:extLst>
            </p:cNvPr>
            <p:cNvCxnSpPr>
              <a:cxnSpLocks/>
              <a:stCxn id="6" idx="0"/>
              <a:endCxn id="4" idx="4"/>
            </p:cNvCxnSpPr>
            <p:nvPr/>
          </p:nvCxnSpPr>
          <p:spPr>
            <a:xfrm rot="18167121" flipH="1" flipV="1">
              <a:off x="4529344" y="3500416"/>
              <a:ext cx="426306" cy="192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053EDCD-5F4D-8044-9182-0B1465389294}"/>
                </a:ext>
              </a:extLst>
            </p:cNvPr>
            <p:cNvCxnSpPr>
              <a:cxnSpLocks/>
              <a:stCxn id="6" idx="0"/>
              <a:endCxn id="7" idx="2"/>
            </p:cNvCxnSpPr>
            <p:nvPr/>
          </p:nvCxnSpPr>
          <p:spPr>
            <a:xfrm rot="18167121" flipV="1">
              <a:off x="5285165" y="4104604"/>
              <a:ext cx="461519" cy="658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8FFB842-BA58-FC4E-9B46-4746C53E9F13}"/>
                </a:ext>
              </a:extLst>
            </p:cNvPr>
            <p:cNvCxnSpPr>
              <a:cxnSpLocks/>
              <a:stCxn id="7" idx="2"/>
              <a:endCxn id="5" idx="6"/>
            </p:cNvCxnSpPr>
            <p:nvPr/>
          </p:nvCxnSpPr>
          <p:spPr>
            <a:xfrm rot="18167121" flipH="1" flipV="1">
              <a:off x="4282456" y="4484962"/>
              <a:ext cx="1312298" cy="166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762D0D-E280-2D4E-BCED-CB16DC43C35F}"/>
                </a:ext>
              </a:extLst>
            </p:cNvPr>
            <p:cNvCxnSpPr>
              <a:cxnSpLocks/>
              <a:stCxn id="7" idx="2"/>
              <a:endCxn id="4" idx="4"/>
            </p:cNvCxnSpPr>
            <p:nvPr/>
          </p:nvCxnSpPr>
          <p:spPr>
            <a:xfrm rot="18167121" flipH="1" flipV="1">
              <a:off x="4146556" y="3457477"/>
              <a:ext cx="887825" cy="126810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Right Arrow 13">
            <a:extLst>
              <a:ext uri="{FF2B5EF4-FFF2-40B4-BE49-F238E27FC236}">
                <a16:creationId xmlns:a16="http://schemas.microsoft.com/office/drawing/2014/main" id="{6EC40D6A-7BB5-9C45-AD74-90E75F8CCB93}"/>
              </a:ext>
            </a:extLst>
          </p:cNvPr>
          <p:cNvSpPr/>
          <p:nvPr/>
        </p:nvSpPr>
        <p:spPr>
          <a:xfrm>
            <a:off x="4849906" y="4921623"/>
            <a:ext cx="1694329" cy="887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D0CAC14-9136-F64A-A39F-3A2567C52BE5}"/>
              </a:ext>
            </a:extLst>
          </p:cNvPr>
          <p:cNvSpPr/>
          <p:nvPr/>
        </p:nvSpPr>
        <p:spPr>
          <a:xfrm rot="11154186">
            <a:off x="7776335" y="5839353"/>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7E5B47-882B-2D46-9EAD-EEA88BA55444}"/>
              </a:ext>
            </a:extLst>
          </p:cNvPr>
          <p:cNvSpPr/>
          <p:nvPr/>
        </p:nvSpPr>
        <p:spPr>
          <a:xfrm rot="11154186">
            <a:off x="8499047" y="4630051"/>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6589262-5F68-FF4C-83F4-0DAA9006B3A5}"/>
              </a:ext>
            </a:extLst>
          </p:cNvPr>
          <p:cNvSpPr/>
          <p:nvPr/>
        </p:nvSpPr>
        <p:spPr>
          <a:xfrm rot="11154186">
            <a:off x="6872566" y="4293856"/>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0277AA4-10DB-6A4B-85F6-487393A39682}"/>
              </a:ext>
            </a:extLst>
          </p:cNvPr>
          <p:cNvSpPr/>
          <p:nvPr/>
        </p:nvSpPr>
        <p:spPr>
          <a:xfrm rot="11154186">
            <a:off x="6872568" y="4294492"/>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0A5E108A-2AE0-E34F-9660-126C6FE79108}"/>
              </a:ext>
            </a:extLst>
          </p:cNvPr>
          <p:cNvCxnSpPr>
            <a:cxnSpLocks/>
            <a:stCxn id="23" idx="4"/>
            <a:endCxn id="24" idx="6"/>
          </p:cNvCxnSpPr>
          <p:nvPr/>
        </p:nvCxnSpPr>
        <p:spPr>
          <a:xfrm rot="11154186" flipH="1">
            <a:off x="8019953" y="4763430"/>
            <a:ext cx="424473" cy="1101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294211-27C1-A446-AE11-D6F30F6E257B}"/>
              </a:ext>
            </a:extLst>
          </p:cNvPr>
          <p:cNvCxnSpPr>
            <a:cxnSpLocks/>
            <a:stCxn id="24" idx="6"/>
            <a:endCxn id="25" idx="0"/>
          </p:cNvCxnSpPr>
          <p:nvPr/>
        </p:nvCxnSpPr>
        <p:spPr>
          <a:xfrm flipH="1" flipV="1">
            <a:off x="7024538" y="4644157"/>
            <a:ext cx="1475410" cy="14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0FCEC96-67E0-FC43-AA3C-71A15267C4E1}"/>
              </a:ext>
            </a:extLst>
          </p:cNvPr>
          <p:cNvCxnSpPr>
            <a:cxnSpLocks/>
            <a:stCxn id="25" idx="0"/>
            <a:endCxn id="23" idx="4"/>
          </p:cNvCxnSpPr>
          <p:nvPr/>
        </p:nvCxnSpPr>
        <p:spPr>
          <a:xfrm>
            <a:off x="7024538" y="4644157"/>
            <a:ext cx="939891" cy="1196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34F9FB-75A8-AF49-9765-DA7E05F3759D}"/>
              </a:ext>
            </a:extLst>
          </p:cNvPr>
          <p:cNvCxnSpPr>
            <a:cxnSpLocks/>
            <a:stCxn id="26" idx="2"/>
            <a:endCxn id="24" idx="6"/>
          </p:cNvCxnSpPr>
          <p:nvPr/>
        </p:nvCxnSpPr>
        <p:spPr>
          <a:xfrm rot="11154186" flipH="1" flipV="1">
            <a:off x="7199692" y="4554635"/>
            <a:ext cx="1312298" cy="166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26DA0C-1AD4-EB49-A462-438D71D76F57}"/>
              </a:ext>
            </a:extLst>
          </p:cNvPr>
          <p:cNvCxnSpPr>
            <a:cxnSpLocks/>
            <a:stCxn id="26" idx="2"/>
            <a:endCxn id="23" idx="4"/>
          </p:cNvCxnSpPr>
          <p:nvPr/>
        </p:nvCxnSpPr>
        <p:spPr>
          <a:xfrm rot="11154186" flipH="1" flipV="1">
            <a:off x="7144169" y="4529887"/>
            <a:ext cx="887825" cy="126810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214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D3C82-D9E8-754A-8FA3-D316454DC904}"/>
              </a:ext>
            </a:extLst>
          </p:cNvPr>
          <p:cNvSpPr>
            <a:spLocks noGrp="1"/>
          </p:cNvSpPr>
          <p:nvPr>
            <p:ph type="title"/>
          </p:nvPr>
        </p:nvSpPr>
        <p:spPr/>
        <p:txBody>
          <a:bodyPr/>
          <a:lstStyle/>
          <a:p>
            <a:r>
              <a:rPr lang="en-US" dirty="0"/>
              <a:t>David Karger’s Randomized Min Cut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D9572F-AE96-464A-B864-00ED198487A8}"/>
                  </a:ext>
                </a:extLst>
              </p:cNvPr>
              <p:cNvSpPr>
                <a:spLocks noGrp="1"/>
              </p:cNvSpPr>
              <p:nvPr>
                <p:ph idx="1"/>
              </p:nvPr>
            </p:nvSpPr>
            <p:spPr>
              <a:xfrm>
                <a:off x="838200" y="1825625"/>
                <a:ext cx="6190129" cy="3490446"/>
              </a:xfrm>
            </p:spPr>
            <p:txBody>
              <a:bodyPr>
                <a:normAutofit lnSpcReduction="10000"/>
              </a:bodyPr>
              <a:lstStyle/>
              <a:p>
                <a:r>
                  <a:rPr lang="en-US" dirty="0"/>
                  <a:t>Input: </a:t>
                </a:r>
                <a14:m>
                  <m:oMath xmlns:m="http://schemas.openxmlformats.org/officeDocument/2006/math">
                    <m:r>
                      <a:rPr lang="en-US" b="0" i="1" smtClean="0">
                        <a:latin typeface="Cambria Math" panose="02040503050406030204" pitchFamily="18" charset="0"/>
                      </a:rPr>
                      <m:t>𝒢</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e>
                    </m:d>
                    <m:r>
                      <a:rPr lang="en-US" b="0" i="1" smtClean="0">
                        <a:latin typeface="Cambria Math" panose="02040503050406030204" pitchFamily="18" charset="0"/>
                      </a:rPr>
                      <m:t>,</m:t>
                    </m:r>
                  </m:oMath>
                </a14:m>
                <a:endParaRPr lang="en-US" dirty="0"/>
              </a:p>
              <a:p>
                <a:r>
                  <a:rPr lang="en-US" dirty="0"/>
                  <a:t>Output: min cut-set</a:t>
                </a:r>
              </a:p>
              <a:p>
                <a:r>
                  <a:rPr lang="en-US" dirty="0"/>
                  <a:t>Algorithm:</a:t>
                </a:r>
              </a:p>
              <a:p>
                <a:pPr marL="0" indent="0">
                  <a:buNone/>
                </a:pPr>
                <a:r>
                  <a:rPr lang="en-US" i="1" dirty="0">
                    <a:latin typeface="Cambria Math" panose="02040503050406030204" pitchFamily="18" charset="0"/>
                  </a:rPr>
                  <a:t>repeat</a:t>
                </a:r>
              </a:p>
              <a:p>
                <a:pPr marL="0" indent="0">
                  <a:buNone/>
                </a:pPr>
                <a:r>
                  <a:rPr lang="en-US" dirty="0"/>
                  <a:t>	</a:t>
                </a:r>
                <a:r>
                  <a:rPr lang="en-US" i="1" dirty="0">
                    <a:latin typeface="Cambria Math" panose="02040503050406030204" pitchFamily="18" charset="0"/>
                  </a:rPr>
                  <a:t>p</a:t>
                </a:r>
                <a14:m>
                  <m:oMath xmlns:m="http://schemas.openxmlformats.org/officeDocument/2006/math">
                    <m:r>
                      <a:rPr lang="en-US" i="1">
                        <a:latin typeface="Cambria Math" panose="02040503050406030204" pitchFamily="18" charset="0"/>
                      </a:rPr>
                      <m:t>𝑖𝑐𝑘</m:t>
                    </m:r>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𝑟𝑎𝑛𝑑𝑜𝑚</m:t>
                    </m:r>
                    <m:r>
                      <a:rPr lang="en-US" i="1">
                        <a:latin typeface="Cambria Math" panose="02040503050406030204" pitchFamily="18" charset="0"/>
                      </a:rPr>
                      <m:t> </m:t>
                    </m:r>
                    <m:r>
                      <a:rPr lang="en-US" i="1">
                        <a:latin typeface="Cambria Math" panose="02040503050406030204" pitchFamily="18" charset="0"/>
                      </a:rPr>
                      <m:t>𝑒𝑑𝑔𝑒</m:t>
                    </m:r>
                    <m:r>
                      <a:rPr lang="en-US" i="1">
                        <a:latin typeface="Cambria Math" panose="02040503050406030204" pitchFamily="18" charset="0"/>
                      </a:rPr>
                      <m:t> </m:t>
                    </m:r>
                    <m:r>
                      <a:rPr lang="en-US" i="1">
                        <a:latin typeface="Cambria Math" panose="02040503050406030204" pitchFamily="18" charset="0"/>
                      </a:rPr>
                      <m:t>𝑒</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𝒢</m:t>
                    </m:r>
                    <m:r>
                      <a:rPr lang="en-US" i="1">
                        <a:latin typeface="Cambria Math" panose="02040503050406030204" pitchFamily="18" charset="0"/>
                      </a:rPr>
                      <m:t>;</m:t>
                    </m:r>
                  </m:oMath>
                </a14:m>
                <a:endParaRPr lang="en-US" i="1" dirty="0">
                  <a:latin typeface="Cambria Math" panose="02040503050406030204" pitchFamily="18" charset="0"/>
                </a:endParaRPr>
              </a:p>
              <a:p>
                <a:pPr marL="0" indent="0">
                  <a:buNone/>
                </a:pPr>
                <a:r>
                  <a:rPr lang="en-US" i="1" dirty="0">
                    <a:latin typeface="Cambria Math" panose="02040503050406030204" pitchFamily="18" charset="0"/>
                  </a:rPr>
                  <a:t>	contract e’s endpoints.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𝒢</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𝒢</m:t>
                    </m:r>
                    <m:r>
                      <a:rPr lang="en-US" i="1">
                        <a:latin typeface="Cambria Math" panose="02040503050406030204" pitchFamily="18" charset="0"/>
                      </a:rPr>
                      <m:t>\</m:t>
                    </m:r>
                    <m:r>
                      <m:rPr>
                        <m:sty m:val="p"/>
                      </m:rPr>
                      <a:rPr lang="en-US" i="1">
                        <a:latin typeface="Cambria Math" panose="02040503050406030204" pitchFamily="18" charset="0"/>
                      </a:rPr>
                      <m:t>e</m:t>
                    </m:r>
                    <m:r>
                      <a:rPr lang="en-US" i="1">
                        <a:latin typeface="Cambria Math" panose="02040503050406030204" pitchFamily="18" charset="0"/>
                      </a:rPr>
                      <m:t>;</m:t>
                    </m:r>
                  </m:oMath>
                </a14:m>
                <a:endParaRPr lang="en-US" i="1" dirty="0">
                  <a:latin typeface="Cambria Math" panose="02040503050406030204" pitchFamily="18" charset="0"/>
                </a:endParaRPr>
              </a:p>
              <a:p>
                <a:pPr marL="0" indent="0">
                  <a:buNone/>
                </a:pPr>
                <a:r>
                  <a:rPr lang="en-US" i="1" dirty="0">
                    <a:latin typeface="Cambria Math" panose="02040503050406030204" pitchFamily="18" charset="0"/>
                  </a:rPr>
                  <a:t>until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𝑉</m:t>
                        </m:r>
                      </m:e>
                    </m:d>
                    <m:r>
                      <a:rPr lang="en-US" i="1">
                        <a:latin typeface="Cambria Math" panose="02040503050406030204" pitchFamily="18" charset="0"/>
                      </a:rPr>
                      <m:t>=2</m:t>
                    </m:r>
                  </m:oMath>
                </a14:m>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5D9572F-AE96-464A-B864-00ED198487A8}"/>
                  </a:ext>
                </a:extLst>
              </p:cNvPr>
              <p:cNvSpPr>
                <a:spLocks noGrp="1" noRot="1" noChangeAspect="1" noMove="1" noResize="1" noEditPoints="1" noAdjustHandles="1" noChangeArrowheads="1" noChangeShapeType="1" noTextEdit="1"/>
              </p:cNvSpPr>
              <p:nvPr>
                <p:ph idx="1"/>
              </p:nvPr>
            </p:nvSpPr>
            <p:spPr>
              <a:xfrm>
                <a:off x="838200" y="1825625"/>
                <a:ext cx="6190129" cy="3490446"/>
              </a:xfrm>
              <a:blipFill>
                <a:blip r:embed="rId2"/>
                <a:stretch>
                  <a:fillRect l="-1844" t="-436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D15E0FA-4016-8944-9D2A-F455ADC1113A}"/>
              </a:ext>
            </a:extLst>
          </p:cNvPr>
          <p:cNvPicPr>
            <a:picLocks noChangeAspect="1"/>
          </p:cNvPicPr>
          <p:nvPr/>
        </p:nvPicPr>
        <p:blipFill>
          <a:blip r:embed="rId3"/>
          <a:stretch>
            <a:fillRect/>
          </a:stretch>
        </p:blipFill>
        <p:spPr>
          <a:xfrm>
            <a:off x="7264727" y="1690688"/>
            <a:ext cx="4662439" cy="405386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96C57B7-47DE-0447-B198-4257DBAA5164}"/>
                  </a:ext>
                </a:extLst>
              </p:cNvPr>
              <p:cNvSpPr txBox="1"/>
              <p:nvPr/>
            </p:nvSpPr>
            <p:spPr>
              <a:xfrm>
                <a:off x="838200" y="5451008"/>
                <a:ext cx="2981842" cy="759503"/>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𝑠𝑢𝑐𝑐𝑒𝑠𝑠</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m:t>
                        </m:r>
                      </m:num>
                      <m:den>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−1)</m:t>
                        </m:r>
                      </m:den>
                    </m:f>
                  </m:oMath>
                </a14:m>
                <a:endParaRPr lang="en-US" sz="2800" dirty="0"/>
              </a:p>
            </p:txBody>
          </p:sp>
        </mc:Choice>
        <mc:Fallback xmlns="">
          <p:sp>
            <p:nvSpPr>
              <p:cNvPr id="7" name="TextBox 6">
                <a:extLst>
                  <a:ext uri="{FF2B5EF4-FFF2-40B4-BE49-F238E27FC236}">
                    <a16:creationId xmlns:a16="http://schemas.microsoft.com/office/drawing/2014/main" id="{096C57B7-47DE-0447-B198-4257DBAA5164}"/>
                  </a:ext>
                </a:extLst>
              </p:cNvPr>
              <p:cNvSpPr txBox="1">
                <a:spLocks noRot="1" noChangeAspect="1" noMove="1" noResize="1" noEditPoints="1" noAdjustHandles="1" noChangeArrowheads="1" noChangeShapeType="1" noTextEdit="1"/>
              </p:cNvSpPr>
              <p:nvPr/>
            </p:nvSpPr>
            <p:spPr>
              <a:xfrm>
                <a:off x="838200" y="5451008"/>
                <a:ext cx="2981842" cy="759503"/>
              </a:xfrm>
              <a:prstGeom prst="rect">
                <a:avLst/>
              </a:prstGeom>
              <a:blipFill>
                <a:blip r:embed="rId4"/>
                <a:stretch>
                  <a:fillRect l="-3390" b="-6557"/>
                </a:stretch>
              </a:blipFill>
            </p:spPr>
            <p:txBody>
              <a:bodyPr/>
              <a:lstStyle/>
              <a:p>
                <a:r>
                  <a:rPr lang="en-US">
                    <a:noFill/>
                  </a:rPr>
                  <a:t> </a:t>
                </a:r>
              </a:p>
            </p:txBody>
          </p:sp>
        </mc:Fallback>
      </mc:AlternateContent>
    </p:spTree>
    <p:extLst>
      <p:ext uri="{BB962C8B-B14F-4D97-AF65-F5344CB8AC3E}">
        <p14:creationId xmlns:p14="http://schemas.microsoft.com/office/powerpoint/2010/main" val="158117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40BCB-32D6-9144-9D75-CD359BB393CB}"/>
              </a:ext>
            </a:extLst>
          </p:cNvPr>
          <p:cNvSpPr>
            <a:spLocks noGrp="1"/>
          </p:cNvSpPr>
          <p:nvPr>
            <p:ph type="title"/>
          </p:nvPr>
        </p:nvSpPr>
        <p:spPr/>
        <p:txBody>
          <a:bodyPr/>
          <a:lstStyle/>
          <a:p>
            <a:r>
              <a:rPr lang="en-US" dirty="0"/>
              <a:t>Randomized min-cut</a:t>
            </a:r>
          </a:p>
        </p:txBody>
      </p:sp>
      <p:pic>
        <p:nvPicPr>
          <p:cNvPr id="4" name="Picture 3">
            <a:extLst>
              <a:ext uri="{FF2B5EF4-FFF2-40B4-BE49-F238E27FC236}">
                <a16:creationId xmlns:a16="http://schemas.microsoft.com/office/drawing/2014/main" id="{B757E6F8-A882-C14B-89AB-424ED63B7B8B}"/>
              </a:ext>
            </a:extLst>
          </p:cNvPr>
          <p:cNvPicPr>
            <a:picLocks noChangeAspect="1"/>
          </p:cNvPicPr>
          <p:nvPr/>
        </p:nvPicPr>
        <p:blipFill>
          <a:blip r:embed="rId2"/>
          <a:stretch>
            <a:fillRect/>
          </a:stretch>
        </p:blipFill>
        <p:spPr>
          <a:xfrm>
            <a:off x="838200" y="1378758"/>
            <a:ext cx="8771965" cy="5197309"/>
          </a:xfrm>
          <a:prstGeom prst="rect">
            <a:avLst/>
          </a:prstGeom>
        </p:spPr>
      </p:pic>
    </p:spTree>
    <p:extLst>
      <p:ext uri="{BB962C8B-B14F-4D97-AF65-F5344CB8AC3E}">
        <p14:creationId xmlns:p14="http://schemas.microsoft.com/office/powerpoint/2010/main" val="1012038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Distribution of Data</a:t>
            </a:r>
          </a:p>
        </p:txBody>
      </p:sp>
    </p:spTree>
    <p:extLst>
      <p:ext uri="{BB962C8B-B14F-4D97-AF65-F5344CB8AC3E}">
        <p14:creationId xmlns:p14="http://schemas.microsoft.com/office/powerpoint/2010/main" val="3577847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F2E8-6E51-6048-B49E-18D1C647E772}"/>
              </a:ext>
            </a:extLst>
          </p:cNvPr>
          <p:cNvSpPr>
            <a:spLocks noGrp="1"/>
          </p:cNvSpPr>
          <p:nvPr>
            <p:ph type="title"/>
          </p:nvPr>
        </p:nvSpPr>
        <p:spPr/>
        <p:txBody>
          <a:bodyPr/>
          <a:lstStyle/>
          <a:p>
            <a:r>
              <a:rPr lang="en-US" dirty="0"/>
              <a:t>Two Types of Data</a:t>
            </a:r>
          </a:p>
        </p:txBody>
      </p:sp>
      <p:sp>
        <p:nvSpPr>
          <p:cNvPr id="3" name="Content Placeholder 2">
            <a:extLst>
              <a:ext uri="{FF2B5EF4-FFF2-40B4-BE49-F238E27FC236}">
                <a16:creationId xmlns:a16="http://schemas.microsoft.com/office/drawing/2014/main" id="{F7741636-54CB-A442-8436-160F398B338F}"/>
              </a:ext>
            </a:extLst>
          </p:cNvPr>
          <p:cNvSpPr>
            <a:spLocks noGrp="1"/>
          </p:cNvSpPr>
          <p:nvPr>
            <p:ph idx="1"/>
          </p:nvPr>
        </p:nvSpPr>
        <p:spPr/>
        <p:txBody>
          <a:bodyPr/>
          <a:lstStyle/>
          <a:p>
            <a:r>
              <a:rPr lang="en-US" dirty="0"/>
              <a:t>Knowledge graph Structure</a:t>
            </a:r>
          </a:p>
          <a:p>
            <a:r>
              <a:rPr lang="en-US" dirty="0"/>
              <a:t>Entity and relation embeddings </a:t>
            </a:r>
          </a:p>
        </p:txBody>
      </p:sp>
    </p:spTree>
    <p:extLst>
      <p:ext uri="{BB962C8B-B14F-4D97-AF65-F5344CB8AC3E}">
        <p14:creationId xmlns:p14="http://schemas.microsoft.com/office/powerpoint/2010/main" val="1060178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7746-4429-6147-9E6A-8AC22F1E5FFF}"/>
              </a:ext>
            </a:extLst>
          </p:cNvPr>
          <p:cNvSpPr>
            <a:spLocks noGrp="1"/>
          </p:cNvSpPr>
          <p:nvPr>
            <p:ph type="title"/>
          </p:nvPr>
        </p:nvSpPr>
        <p:spPr/>
        <p:txBody>
          <a:bodyPr/>
          <a:lstStyle/>
          <a:p>
            <a:r>
              <a:rPr lang="en-US" dirty="0"/>
              <a:t>Data Distribution on Hardware Config</a:t>
            </a:r>
          </a:p>
        </p:txBody>
      </p:sp>
      <p:sp>
        <p:nvSpPr>
          <p:cNvPr id="3" name="Content Placeholder 2">
            <a:extLst>
              <a:ext uri="{FF2B5EF4-FFF2-40B4-BE49-F238E27FC236}">
                <a16:creationId xmlns:a16="http://schemas.microsoft.com/office/drawing/2014/main" id="{A58D6784-132F-2C4C-8247-B6B622555909}"/>
              </a:ext>
            </a:extLst>
          </p:cNvPr>
          <p:cNvSpPr>
            <a:spLocks noGrp="1"/>
          </p:cNvSpPr>
          <p:nvPr>
            <p:ph idx="1"/>
          </p:nvPr>
        </p:nvSpPr>
        <p:spPr>
          <a:xfrm>
            <a:off x="838199" y="1825624"/>
            <a:ext cx="6919701" cy="4368987"/>
          </a:xfrm>
        </p:spPr>
        <p:txBody>
          <a:bodyPr/>
          <a:lstStyle/>
          <a:p>
            <a:r>
              <a:rPr lang="en-US" dirty="0"/>
              <a:t>Multicore CPU:</a:t>
            </a:r>
          </a:p>
          <a:p>
            <a:pPr lvl="1"/>
            <a:r>
              <a:rPr lang="en-US" dirty="0"/>
              <a:t>KG Structure on the CPU shared memory.</a:t>
            </a:r>
          </a:p>
          <a:p>
            <a:pPr lvl="1"/>
            <a:r>
              <a:rPr lang="en-US" dirty="0"/>
              <a:t>Entity embeddings on the CPU shared memory.</a:t>
            </a:r>
          </a:p>
          <a:p>
            <a:pPr lvl="1"/>
            <a:r>
              <a:rPr lang="en-US" dirty="0"/>
              <a:t>Relation embeddings on the CPU shared memory.</a:t>
            </a:r>
          </a:p>
        </p:txBody>
      </p:sp>
      <p:pic>
        <p:nvPicPr>
          <p:cNvPr id="4" name="Picture 3">
            <a:extLst>
              <a:ext uri="{FF2B5EF4-FFF2-40B4-BE49-F238E27FC236}">
                <a16:creationId xmlns:a16="http://schemas.microsoft.com/office/drawing/2014/main" id="{11F55783-DB0E-0049-B8C9-540BC441C603}"/>
              </a:ext>
            </a:extLst>
          </p:cNvPr>
          <p:cNvPicPr>
            <a:picLocks noChangeAspect="1"/>
          </p:cNvPicPr>
          <p:nvPr/>
        </p:nvPicPr>
        <p:blipFill>
          <a:blip r:embed="rId2"/>
          <a:stretch>
            <a:fillRect/>
          </a:stretch>
        </p:blipFill>
        <p:spPr>
          <a:xfrm>
            <a:off x="7757901" y="2037139"/>
            <a:ext cx="4174123" cy="3945956"/>
          </a:xfrm>
          <a:prstGeom prst="rect">
            <a:avLst/>
          </a:prstGeom>
        </p:spPr>
      </p:pic>
    </p:spTree>
    <p:extLst>
      <p:ext uri="{BB962C8B-B14F-4D97-AF65-F5344CB8AC3E}">
        <p14:creationId xmlns:p14="http://schemas.microsoft.com/office/powerpoint/2010/main" val="1005991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7746-4429-6147-9E6A-8AC22F1E5FFF}"/>
              </a:ext>
            </a:extLst>
          </p:cNvPr>
          <p:cNvSpPr>
            <a:spLocks noGrp="1"/>
          </p:cNvSpPr>
          <p:nvPr>
            <p:ph type="title"/>
          </p:nvPr>
        </p:nvSpPr>
        <p:spPr/>
        <p:txBody>
          <a:bodyPr/>
          <a:lstStyle/>
          <a:p>
            <a:r>
              <a:rPr lang="en-US" dirty="0"/>
              <a:t>Data Distribution on Hardware Config</a:t>
            </a:r>
          </a:p>
        </p:txBody>
      </p:sp>
      <p:sp>
        <p:nvSpPr>
          <p:cNvPr id="3" name="Content Placeholder 2">
            <a:extLst>
              <a:ext uri="{FF2B5EF4-FFF2-40B4-BE49-F238E27FC236}">
                <a16:creationId xmlns:a16="http://schemas.microsoft.com/office/drawing/2014/main" id="{A58D6784-132F-2C4C-8247-B6B622555909}"/>
              </a:ext>
            </a:extLst>
          </p:cNvPr>
          <p:cNvSpPr>
            <a:spLocks noGrp="1"/>
          </p:cNvSpPr>
          <p:nvPr>
            <p:ph idx="1"/>
          </p:nvPr>
        </p:nvSpPr>
        <p:spPr>
          <a:xfrm>
            <a:off x="838199" y="1825624"/>
            <a:ext cx="6919701" cy="4368987"/>
          </a:xfrm>
        </p:spPr>
        <p:txBody>
          <a:bodyPr/>
          <a:lstStyle/>
          <a:p>
            <a:r>
              <a:rPr lang="en-US" dirty="0"/>
              <a:t>Multi GPU:</a:t>
            </a:r>
          </a:p>
          <a:p>
            <a:pPr lvl="1"/>
            <a:r>
              <a:rPr lang="en-US" dirty="0"/>
              <a:t>KG Structure on the CPU shared memory.</a:t>
            </a:r>
          </a:p>
          <a:p>
            <a:pPr lvl="1"/>
            <a:r>
              <a:rPr lang="en-US" dirty="0"/>
              <a:t>Entity embeddings on the CPU shared memory.</a:t>
            </a:r>
          </a:p>
          <a:p>
            <a:pPr lvl="1"/>
            <a:r>
              <a:rPr lang="en-US" dirty="0"/>
              <a:t>Relation embeddings on the GPU memory.</a:t>
            </a:r>
          </a:p>
        </p:txBody>
      </p:sp>
      <p:pic>
        <p:nvPicPr>
          <p:cNvPr id="5" name="Picture 4">
            <a:extLst>
              <a:ext uri="{FF2B5EF4-FFF2-40B4-BE49-F238E27FC236}">
                <a16:creationId xmlns:a16="http://schemas.microsoft.com/office/drawing/2014/main" id="{036F8FBB-E1D7-274A-9DDC-B4AB73B49FBF}"/>
              </a:ext>
            </a:extLst>
          </p:cNvPr>
          <p:cNvPicPr>
            <a:picLocks noChangeAspect="1"/>
          </p:cNvPicPr>
          <p:nvPr/>
        </p:nvPicPr>
        <p:blipFill>
          <a:blip r:embed="rId2"/>
          <a:stretch>
            <a:fillRect/>
          </a:stretch>
        </p:blipFill>
        <p:spPr>
          <a:xfrm>
            <a:off x="7641073" y="2049742"/>
            <a:ext cx="4097157" cy="4019364"/>
          </a:xfrm>
          <a:prstGeom prst="rect">
            <a:avLst/>
          </a:prstGeom>
        </p:spPr>
      </p:pic>
    </p:spTree>
    <p:extLst>
      <p:ext uri="{BB962C8B-B14F-4D97-AF65-F5344CB8AC3E}">
        <p14:creationId xmlns:p14="http://schemas.microsoft.com/office/powerpoint/2010/main" val="3576518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7746-4429-6147-9E6A-8AC22F1E5FFF}"/>
              </a:ext>
            </a:extLst>
          </p:cNvPr>
          <p:cNvSpPr>
            <a:spLocks noGrp="1"/>
          </p:cNvSpPr>
          <p:nvPr>
            <p:ph type="title"/>
          </p:nvPr>
        </p:nvSpPr>
        <p:spPr/>
        <p:txBody>
          <a:bodyPr/>
          <a:lstStyle/>
          <a:p>
            <a:r>
              <a:rPr lang="en-US" dirty="0"/>
              <a:t>Data Distribution on Hardware Config</a:t>
            </a:r>
          </a:p>
        </p:txBody>
      </p:sp>
      <p:sp>
        <p:nvSpPr>
          <p:cNvPr id="3" name="Content Placeholder 2">
            <a:extLst>
              <a:ext uri="{FF2B5EF4-FFF2-40B4-BE49-F238E27FC236}">
                <a16:creationId xmlns:a16="http://schemas.microsoft.com/office/drawing/2014/main" id="{A58D6784-132F-2C4C-8247-B6B622555909}"/>
              </a:ext>
            </a:extLst>
          </p:cNvPr>
          <p:cNvSpPr>
            <a:spLocks noGrp="1"/>
          </p:cNvSpPr>
          <p:nvPr>
            <p:ph idx="1"/>
          </p:nvPr>
        </p:nvSpPr>
        <p:spPr>
          <a:xfrm>
            <a:off x="838199" y="1825624"/>
            <a:ext cx="6919701" cy="4368987"/>
          </a:xfrm>
        </p:spPr>
        <p:txBody>
          <a:bodyPr/>
          <a:lstStyle/>
          <a:p>
            <a:r>
              <a:rPr lang="en-US" dirty="0"/>
              <a:t>Distributed Training:</a:t>
            </a:r>
          </a:p>
          <a:p>
            <a:pPr lvl="1"/>
            <a:r>
              <a:rPr lang="en-US" dirty="0"/>
              <a:t>Deploy KV-Store to store entity and relation embeddings.</a:t>
            </a:r>
          </a:p>
          <a:p>
            <a:pPr lvl="1"/>
            <a:r>
              <a:rPr lang="en-US" dirty="0"/>
              <a:t>KV-Store automatically partitions the embeddings and strides them across servers.</a:t>
            </a:r>
          </a:p>
          <a:p>
            <a:pPr lvl="1"/>
            <a:r>
              <a:rPr lang="en-US" dirty="0"/>
              <a:t>Trainer process uses push and pull APU to read the embeddings from the </a:t>
            </a:r>
            <a:r>
              <a:rPr lang="en-US" dirty="0" err="1"/>
              <a:t>kv</a:t>
            </a:r>
            <a:r>
              <a:rPr lang="en-US" dirty="0"/>
              <a:t>-store.</a:t>
            </a:r>
          </a:p>
          <a:p>
            <a:pPr lvl="1"/>
            <a:r>
              <a:rPr lang="en-US" dirty="0"/>
              <a:t>Each trainer machine stores a partition of the graph.</a:t>
            </a:r>
          </a:p>
          <a:p>
            <a:pPr lvl="1"/>
            <a:r>
              <a:rPr lang="en-US" dirty="0"/>
              <a:t>Graph structure is shred across all trainer processes in a given machine.</a:t>
            </a:r>
          </a:p>
        </p:txBody>
      </p:sp>
      <p:pic>
        <p:nvPicPr>
          <p:cNvPr id="6" name="Picture 5">
            <a:extLst>
              <a:ext uri="{FF2B5EF4-FFF2-40B4-BE49-F238E27FC236}">
                <a16:creationId xmlns:a16="http://schemas.microsoft.com/office/drawing/2014/main" id="{6C1A3BDA-B2D7-AD4B-93CB-6BCC0F79EB3B}"/>
              </a:ext>
            </a:extLst>
          </p:cNvPr>
          <p:cNvPicPr>
            <a:picLocks noChangeAspect="1"/>
          </p:cNvPicPr>
          <p:nvPr/>
        </p:nvPicPr>
        <p:blipFill>
          <a:blip r:embed="rId2"/>
          <a:stretch>
            <a:fillRect/>
          </a:stretch>
        </p:blipFill>
        <p:spPr>
          <a:xfrm>
            <a:off x="7554888" y="2037139"/>
            <a:ext cx="4377136" cy="3945956"/>
          </a:xfrm>
          <a:prstGeom prst="rect">
            <a:avLst/>
          </a:prstGeom>
        </p:spPr>
      </p:pic>
    </p:spTree>
    <p:extLst>
      <p:ext uri="{BB962C8B-B14F-4D97-AF65-F5344CB8AC3E}">
        <p14:creationId xmlns:p14="http://schemas.microsoft.com/office/powerpoint/2010/main" val="3432173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Negative Sampling</a:t>
            </a:r>
          </a:p>
        </p:txBody>
      </p:sp>
    </p:spTree>
    <p:extLst>
      <p:ext uri="{BB962C8B-B14F-4D97-AF65-F5344CB8AC3E}">
        <p14:creationId xmlns:p14="http://schemas.microsoft.com/office/powerpoint/2010/main" val="534797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54C0-36BC-1C41-8651-47E6F36C1229}"/>
              </a:ext>
            </a:extLst>
          </p:cNvPr>
          <p:cNvSpPr>
            <a:spLocks noGrp="1"/>
          </p:cNvSpPr>
          <p:nvPr>
            <p:ph type="title"/>
          </p:nvPr>
        </p:nvSpPr>
        <p:spPr/>
        <p:txBody>
          <a:bodyPr/>
          <a:lstStyle/>
          <a:p>
            <a:r>
              <a:rPr lang="en-US" dirty="0"/>
              <a:t>Constructing Negative Samples</a:t>
            </a:r>
          </a:p>
        </p:txBody>
      </p:sp>
      <p:sp>
        <p:nvSpPr>
          <p:cNvPr id="3" name="Content Placeholder 2">
            <a:extLst>
              <a:ext uri="{FF2B5EF4-FFF2-40B4-BE49-F238E27FC236}">
                <a16:creationId xmlns:a16="http://schemas.microsoft.com/office/drawing/2014/main" id="{26CE821A-196F-8C4A-A544-2B09E956E8B4}"/>
              </a:ext>
            </a:extLst>
          </p:cNvPr>
          <p:cNvSpPr>
            <a:spLocks noGrp="1"/>
          </p:cNvSpPr>
          <p:nvPr>
            <p:ph idx="1"/>
          </p:nvPr>
        </p:nvSpPr>
        <p:spPr/>
        <p:txBody>
          <a:bodyPr/>
          <a:lstStyle/>
          <a:p>
            <a:r>
              <a:rPr lang="en-US" dirty="0"/>
              <a:t>DGL-KE constructs a large number of negative samples for each triplet per batch.</a:t>
            </a:r>
          </a:p>
          <a:p>
            <a:r>
              <a:rPr lang="en-US" dirty="0"/>
              <a:t>Sampling is performed on CPU and computation is offloaded to DGL.</a:t>
            </a:r>
          </a:p>
          <a:p>
            <a:r>
              <a:rPr lang="en-US" dirty="0"/>
              <a:t>Corrupting triplets is conducted collectively per batch. </a:t>
            </a:r>
          </a:p>
          <a:p>
            <a:pPr marL="0" indent="0">
              <a:buNone/>
            </a:pPr>
            <a:endParaRPr lang="en-US" dirty="0"/>
          </a:p>
        </p:txBody>
      </p:sp>
    </p:spTree>
    <p:extLst>
      <p:ext uri="{BB962C8B-B14F-4D97-AF65-F5344CB8AC3E}">
        <p14:creationId xmlns:p14="http://schemas.microsoft.com/office/powerpoint/2010/main" val="3191350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Background</a:t>
            </a:r>
          </a:p>
        </p:txBody>
      </p:sp>
    </p:spTree>
    <p:extLst>
      <p:ext uri="{BB962C8B-B14F-4D97-AF65-F5344CB8AC3E}">
        <p14:creationId xmlns:p14="http://schemas.microsoft.com/office/powerpoint/2010/main" val="2782997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C7B46-D196-0445-A197-445BA6FFD473}"/>
              </a:ext>
            </a:extLst>
          </p:cNvPr>
          <p:cNvSpPr>
            <a:spLocks noGrp="1"/>
          </p:cNvSpPr>
          <p:nvPr>
            <p:ph type="title"/>
          </p:nvPr>
        </p:nvSpPr>
        <p:spPr/>
        <p:txBody>
          <a:bodyPr/>
          <a:lstStyle/>
          <a:p>
            <a:r>
              <a:rPr lang="en-US" dirty="0"/>
              <a:t>Corrupting Triplets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112F33-40E3-6348-A82E-FF0F2C39C845}"/>
                  </a:ext>
                </a:extLst>
              </p:cNvPr>
              <p:cNvSpPr>
                <a:spLocks noGrp="1"/>
              </p:cNvSpPr>
              <p:nvPr>
                <p:ph idx="1"/>
              </p:nvPr>
            </p:nvSpPr>
            <p:spPr/>
            <p:txBody>
              <a:bodyPr/>
              <a:lstStyle/>
              <a:p>
                <a:r>
                  <a:rPr lang="en-US" dirty="0"/>
                  <a:t>A collection of triplets the size of </a:t>
                </a:r>
                <a14:m>
                  <m:oMath xmlns:m="http://schemas.openxmlformats.org/officeDocument/2006/math">
                    <m:r>
                      <a:rPr lang="en-US" b="0" i="1" smtClean="0">
                        <a:latin typeface="Cambria Math" panose="02040503050406030204" pitchFamily="18" charset="0"/>
                      </a:rPr>
                      <m:t>𝑔</m:t>
                    </m:r>
                  </m:oMath>
                </a14:m>
                <a:r>
                  <a:rPr lang="en-US" dirty="0"/>
                  <a:t> and put together and corrupted collectively by uniformly sampling </a:t>
                </a:r>
                <a14:m>
                  <m:oMath xmlns:m="http://schemas.openxmlformats.org/officeDocument/2006/math">
                    <m:r>
                      <a:rPr lang="en-US" b="0" i="1" smtClean="0">
                        <a:latin typeface="Cambria Math" panose="02040503050406030204" pitchFamily="18" charset="0"/>
                      </a:rPr>
                      <m:t>𝑘</m:t>
                    </m:r>
                  </m:oMath>
                </a14:m>
                <a:r>
                  <a:rPr lang="en-US" dirty="0"/>
                  <a:t> heads and </a:t>
                </a:r>
                <a14:m>
                  <m:oMath xmlns:m="http://schemas.openxmlformats.org/officeDocument/2006/math">
                    <m:r>
                      <a:rPr lang="en-US" b="0" i="1" smtClean="0">
                        <a:latin typeface="Cambria Math" panose="02040503050406030204" pitchFamily="18" charset="0"/>
                      </a:rPr>
                      <m:t>𝑘</m:t>
                    </m:r>
                  </m:oMath>
                </a14:m>
                <a:r>
                  <a:rPr lang="en-US" dirty="0"/>
                  <a:t> tails.</a:t>
                </a:r>
              </a:p>
              <a:p>
                <a:pPr lvl="1"/>
                <a:r>
                  <a:rPr lang="en-US" dirty="0"/>
                  <a:t>Reduces entities in a batch from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𝑏𝑑</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oMath>
                </a14:m>
                <a:r>
                  <a:rPr lang="en-US" dirty="0"/>
                  <a:t> to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𝑏𝑑</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𝑏𝑘𝑑</m:t>
                            </m:r>
                          </m:num>
                          <m:den>
                            <m:r>
                              <a:rPr lang="en-US" b="0" i="1" smtClean="0">
                                <a:latin typeface="Cambria Math" panose="02040503050406030204" pitchFamily="18" charset="0"/>
                              </a:rPr>
                              <m:t>𝑔</m:t>
                            </m:r>
                          </m:den>
                        </m:f>
                      </m:e>
                    </m:d>
                    <m:r>
                      <a:rPr lang="en-US" b="0" i="1" smtClean="0">
                        <a:latin typeface="Cambria Math" panose="02040503050406030204" pitchFamily="18" charset="0"/>
                      </a:rPr>
                      <m:t>. </m:t>
                    </m:r>
                  </m:oMath>
                </a14:m>
                <a:r>
                  <a:rPr lang="en-US" b="0" dirty="0"/>
                  <a:t>As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𝑔</m:t>
                    </m:r>
                  </m:oMath>
                </a14:m>
                <a:r>
                  <a:rPr lang="en-US" dirty="0"/>
                  <a:t>, sampling reduces by a factor of b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≈1000</m:t>
                    </m:r>
                  </m:oMath>
                </a14:m>
                <a:r>
                  <a:rPr lang="en-US" dirty="0"/>
                  <a:t>).</a:t>
                </a:r>
              </a:p>
              <a:p>
                <a:pPr lvl="1"/>
                <a:r>
                  <a:rPr lang="en-US" dirty="0"/>
                  <a:t>More efficient tensor computation by pre-computing common parts of the triplets and performing matrix multiplication on the result in combination of the negative sample. Example: in </a:t>
                </a:r>
                <a:r>
                  <a:rPr lang="en-US" dirty="0" err="1"/>
                  <a:t>TransE</a:t>
                </a:r>
                <a:r>
                  <a:rPr lang="en-US" dirty="0"/>
                  <a:t>,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e>
                        </m:d>
                        <m:r>
                          <a:rPr lang="en-US" b="0" i="1" smtClean="0">
                            <a:latin typeface="Cambria Math" panose="02040503050406030204" pitchFamily="18" charset="0"/>
                          </a:rPr>
                          <m:t>∥</m:t>
                        </m:r>
                      </m:e>
                      <m:sub>
                        <m:r>
                          <a:rPr lang="en-US" b="0" i="1" smtClean="0">
                            <a:latin typeface="Cambria Math" panose="02040503050406030204" pitchFamily="18" charset="0"/>
                          </a:rPr>
                          <m:t>2</m:t>
                        </m:r>
                      </m:sub>
                    </m:sSub>
                    <m:r>
                      <a:rPr lang="en-US" b="0" i="1" smtClean="0">
                        <a:latin typeface="Cambria Math" panose="02040503050406030204" pitchFamily="18" charset="0"/>
                      </a:rPr>
                      <m:t>. </m:t>
                    </m:r>
                  </m:oMath>
                </a14:m>
                <a:r>
                  <a:rPr lang="en-US" dirty="0"/>
                  <a:t>As there are only b positive sample in a batch, we pre-compute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dirty="0"/>
                  <a:t> separately and compute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𝑜</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2</m:t>
                        </m:r>
                      </m:sub>
                    </m:sSub>
                  </m:oMath>
                </a14:m>
                <a:r>
                  <a:rPr lang="en-US" dirty="0"/>
                  <a:t> as generalized matrix multiplication. This frees up the trainer.</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B8112F33-40E3-6348-A82E-FF0F2C39C845}"/>
                  </a:ext>
                </a:extLst>
              </p:cNvPr>
              <p:cNvSpPr>
                <a:spLocks noGrp="1" noRot="1" noChangeAspect="1" noMove="1" noResize="1" noEditPoints="1" noAdjustHandles="1" noChangeArrowheads="1" noChangeShapeType="1" noTextEdit="1"/>
              </p:cNvSpPr>
              <p:nvPr>
                <p:ph idx="1"/>
              </p:nvPr>
            </p:nvSpPr>
            <p:spPr>
              <a:blipFill>
                <a:blip r:embed="rId2"/>
                <a:stretch>
                  <a:fillRect l="-965" t="-2632" r="-1448"/>
                </a:stretch>
              </a:blipFill>
            </p:spPr>
            <p:txBody>
              <a:bodyPr/>
              <a:lstStyle/>
              <a:p>
                <a:r>
                  <a:rPr lang="en-US">
                    <a:noFill/>
                  </a:rPr>
                  <a:t> </a:t>
                </a:r>
              </a:p>
            </p:txBody>
          </p:sp>
        </mc:Fallback>
      </mc:AlternateContent>
    </p:spTree>
    <p:extLst>
      <p:ext uri="{BB962C8B-B14F-4D97-AF65-F5344CB8AC3E}">
        <p14:creationId xmlns:p14="http://schemas.microsoft.com/office/powerpoint/2010/main" val="784488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C45A-1312-194B-AA7E-2578C7CE0CD1}"/>
              </a:ext>
            </a:extLst>
          </p:cNvPr>
          <p:cNvSpPr>
            <a:spLocks noGrp="1"/>
          </p:cNvSpPr>
          <p:nvPr>
            <p:ph type="title"/>
          </p:nvPr>
        </p:nvSpPr>
        <p:spPr/>
        <p:txBody>
          <a:bodyPr/>
          <a:lstStyle/>
          <a:p>
            <a:r>
              <a:rPr lang="en-US" dirty="0"/>
              <a:t>More effective Negative Samples</a:t>
            </a:r>
          </a:p>
        </p:txBody>
      </p:sp>
      <p:sp>
        <p:nvSpPr>
          <p:cNvPr id="3" name="Content Placeholder 2">
            <a:extLst>
              <a:ext uri="{FF2B5EF4-FFF2-40B4-BE49-F238E27FC236}">
                <a16:creationId xmlns:a16="http://schemas.microsoft.com/office/drawing/2014/main" id="{F1F5C70B-7C00-9C4F-8D37-FA80BF91CF44}"/>
              </a:ext>
            </a:extLst>
          </p:cNvPr>
          <p:cNvSpPr>
            <a:spLocks noGrp="1"/>
          </p:cNvSpPr>
          <p:nvPr>
            <p:ph idx="1"/>
          </p:nvPr>
        </p:nvSpPr>
        <p:spPr>
          <a:xfrm>
            <a:off x="838200" y="1825624"/>
            <a:ext cx="6441141" cy="4924799"/>
          </a:xfrm>
        </p:spPr>
        <p:txBody>
          <a:bodyPr>
            <a:normAutofit/>
          </a:bodyPr>
          <a:lstStyle/>
          <a:p>
            <a:r>
              <a:rPr lang="en-US" dirty="0"/>
              <a:t>Uniform negative samples create </a:t>
            </a:r>
            <a:r>
              <a:rPr lang="en-US" i="1" dirty="0"/>
              <a:t>easy </a:t>
            </a:r>
            <a:r>
              <a:rPr lang="en-US" dirty="0"/>
              <a:t>negative samples as it does not into account degree of a node.</a:t>
            </a:r>
          </a:p>
          <a:p>
            <a:r>
              <a:rPr lang="en-US" dirty="0"/>
              <a:t>We additionally perform negative sampling proportionally to the degree of a node to create </a:t>
            </a:r>
            <a:r>
              <a:rPr lang="en-US" i="1" dirty="0"/>
              <a:t>hard</a:t>
            </a:r>
            <a:r>
              <a:rPr lang="en-US" dirty="0"/>
              <a:t> negative samples.</a:t>
            </a:r>
          </a:p>
          <a:p>
            <a:r>
              <a:rPr lang="en-US" dirty="0"/>
              <a:t>In order to reduce traffic, hard negative samples are performed through uniform sampling inside a minibatch.</a:t>
            </a:r>
          </a:p>
          <a:p>
            <a:r>
              <a:rPr lang="en-US" dirty="0"/>
              <a:t>In distributed training, sampling is conducted from the local METIS partition.</a:t>
            </a:r>
          </a:p>
        </p:txBody>
      </p:sp>
      <p:grpSp>
        <p:nvGrpSpPr>
          <p:cNvPr id="37" name="Group 36">
            <a:extLst>
              <a:ext uri="{FF2B5EF4-FFF2-40B4-BE49-F238E27FC236}">
                <a16:creationId xmlns:a16="http://schemas.microsoft.com/office/drawing/2014/main" id="{8E3C62D0-5515-5445-97A1-18600CED342A}"/>
              </a:ext>
            </a:extLst>
          </p:cNvPr>
          <p:cNvGrpSpPr/>
          <p:nvPr/>
        </p:nvGrpSpPr>
        <p:grpSpPr>
          <a:xfrm>
            <a:off x="8130989" y="1370837"/>
            <a:ext cx="3487271" cy="5254079"/>
            <a:chOff x="8086165" y="1756319"/>
            <a:chExt cx="3487271" cy="5254079"/>
          </a:xfrm>
        </p:grpSpPr>
        <p:sp>
          <p:nvSpPr>
            <p:cNvPr id="4" name="Rounded Rectangle 3">
              <a:extLst>
                <a:ext uri="{FF2B5EF4-FFF2-40B4-BE49-F238E27FC236}">
                  <a16:creationId xmlns:a16="http://schemas.microsoft.com/office/drawing/2014/main" id="{DD5983FA-E001-7246-80FD-F226B70A93C9}"/>
                </a:ext>
              </a:extLst>
            </p:cNvPr>
            <p:cNvSpPr/>
            <p:nvPr/>
          </p:nvSpPr>
          <p:spPr>
            <a:xfrm>
              <a:off x="8086165" y="2082423"/>
              <a:ext cx="3487271" cy="4927975"/>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84AAC91-96B5-734C-AE2C-B610D717A371}"/>
                </a:ext>
              </a:extLst>
            </p:cNvPr>
            <p:cNvSpPr txBox="1"/>
            <p:nvPr/>
          </p:nvSpPr>
          <p:spPr>
            <a:xfrm>
              <a:off x="9192357" y="1756319"/>
              <a:ext cx="1120691" cy="369332"/>
            </a:xfrm>
            <a:prstGeom prst="rect">
              <a:avLst/>
            </a:prstGeom>
            <a:noFill/>
          </p:spPr>
          <p:txBody>
            <a:bodyPr wrap="none" rtlCol="0">
              <a:spAutoFit/>
            </a:bodyPr>
            <a:lstStyle/>
            <a:p>
              <a:r>
                <a:rPr lang="en-US" dirty="0"/>
                <a:t>minibatch</a:t>
              </a:r>
            </a:p>
          </p:txBody>
        </p:sp>
        <p:sp>
          <p:nvSpPr>
            <p:cNvPr id="6" name="Oval 5">
              <a:extLst>
                <a:ext uri="{FF2B5EF4-FFF2-40B4-BE49-F238E27FC236}">
                  <a16:creationId xmlns:a16="http://schemas.microsoft.com/office/drawing/2014/main" id="{10D60AD3-4D38-AE4F-AB30-5F5F86B86BCF}"/>
                </a:ext>
              </a:extLst>
            </p:cNvPr>
            <p:cNvSpPr>
              <a:spLocks noChangeAspect="1"/>
            </p:cNvSpPr>
            <p:nvPr/>
          </p:nvSpPr>
          <p:spPr>
            <a:xfrm>
              <a:off x="8489576" y="215152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8FDA4087-D0DF-BC40-AC13-EA700DB26E80}"/>
                </a:ext>
              </a:extLst>
            </p:cNvPr>
            <p:cNvSpPr>
              <a:spLocks noChangeAspect="1"/>
            </p:cNvSpPr>
            <p:nvPr/>
          </p:nvSpPr>
          <p:spPr>
            <a:xfrm>
              <a:off x="10650070" y="215152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9" name="Straight Connector 8">
              <a:extLst>
                <a:ext uri="{FF2B5EF4-FFF2-40B4-BE49-F238E27FC236}">
                  <a16:creationId xmlns:a16="http://schemas.microsoft.com/office/drawing/2014/main" id="{FC4FF75A-1A32-8F40-812C-B70DF76A93A9}"/>
                </a:ext>
              </a:extLst>
            </p:cNvPr>
            <p:cNvCxnSpPr>
              <a:stCxn id="6" idx="6"/>
              <a:endCxn id="7" idx="2"/>
            </p:cNvCxnSpPr>
            <p:nvPr/>
          </p:nvCxnSpPr>
          <p:spPr>
            <a:xfrm>
              <a:off x="8855336" y="2334409"/>
              <a:ext cx="179473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23BA843-A4FF-A84E-BCCA-FC7FDC34072F}"/>
                </a:ext>
              </a:extLst>
            </p:cNvPr>
            <p:cNvSpPr>
              <a:spLocks noChangeAspect="1"/>
            </p:cNvSpPr>
            <p:nvPr/>
          </p:nvSpPr>
          <p:spPr>
            <a:xfrm>
              <a:off x="8489576" y="266349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D2D72B05-7F86-5342-BD83-8FC733EEE167}"/>
                </a:ext>
              </a:extLst>
            </p:cNvPr>
            <p:cNvSpPr>
              <a:spLocks noChangeAspect="1"/>
            </p:cNvSpPr>
            <p:nvPr/>
          </p:nvSpPr>
          <p:spPr>
            <a:xfrm>
              <a:off x="10650070" y="266349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2" name="Straight Connector 11">
              <a:extLst>
                <a:ext uri="{FF2B5EF4-FFF2-40B4-BE49-F238E27FC236}">
                  <a16:creationId xmlns:a16="http://schemas.microsoft.com/office/drawing/2014/main" id="{43292B4A-4574-7841-A864-2D252F449733}"/>
                </a:ext>
              </a:extLst>
            </p:cNvPr>
            <p:cNvCxnSpPr>
              <a:stCxn id="10" idx="6"/>
              <a:endCxn id="11" idx="2"/>
            </p:cNvCxnSpPr>
            <p:nvPr/>
          </p:nvCxnSpPr>
          <p:spPr>
            <a:xfrm>
              <a:off x="8855336" y="2846371"/>
              <a:ext cx="1794734"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3824028-2C9F-E541-B090-82AED3F4ACD2}"/>
                </a:ext>
              </a:extLst>
            </p:cNvPr>
            <p:cNvSpPr>
              <a:spLocks noChangeAspect="1"/>
            </p:cNvSpPr>
            <p:nvPr/>
          </p:nvSpPr>
          <p:spPr>
            <a:xfrm>
              <a:off x="8489576" y="3185513"/>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Oval 13">
              <a:extLst>
                <a:ext uri="{FF2B5EF4-FFF2-40B4-BE49-F238E27FC236}">
                  <a16:creationId xmlns:a16="http://schemas.microsoft.com/office/drawing/2014/main" id="{D0424279-2EE6-3A4C-8FC9-767F8E014FB8}"/>
                </a:ext>
              </a:extLst>
            </p:cNvPr>
            <p:cNvSpPr>
              <a:spLocks noChangeAspect="1"/>
            </p:cNvSpPr>
            <p:nvPr/>
          </p:nvSpPr>
          <p:spPr>
            <a:xfrm>
              <a:off x="10650070" y="3185513"/>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5" name="Straight Connector 14">
              <a:extLst>
                <a:ext uri="{FF2B5EF4-FFF2-40B4-BE49-F238E27FC236}">
                  <a16:creationId xmlns:a16="http://schemas.microsoft.com/office/drawing/2014/main" id="{EBD4625C-E683-6446-8C1E-05AC582E58C0}"/>
                </a:ext>
              </a:extLst>
            </p:cNvPr>
            <p:cNvCxnSpPr>
              <a:cxnSpLocks/>
              <a:stCxn id="13" idx="6"/>
              <a:endCxn id="14" idx="2"/>
            </p:cNvCxnSpPr>
            <p:nvPr/>
          </p:nvCxnSpPr>
          <p:spPr>
            <a:xfrm>
              <a:off x="8855336" y="3368393"/>
              <a:ext cx="179473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97DAECA-B499-FE4E-BAFB-A66027D0C0D4}"/>
                </a:ext>
              </a:extLst>
            </p:cNvPr>
            <p:cNvSpPr>
              <a:spLocks noChangeAspect="1"/>
            </p:cNvSpPr>
            <p:nvPr/>
          </p:nvSpPr>
          <p:spPr>
            <a:xfrm>
              <a:off x="8489576" y="3707535"/>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7" name="Oval 16">
              <a:extLst>
                <a:ext uri="{FF2B5EF4-FFF2-40B4-BE49-F238E27FC236}">
                  <a16:creationId xmlns:a16="http://schemas.microsoft.com/office/drawing/2014/main" id="{D2C33C7B-FB26-214E-B2BC-66B117176718}"/>
                </a:ext>
              </a:extLst>
            </p:cNvPr>
            <p:cNvSpPr>
              <a:spLocks noChangeAspect="1"/>
            </p:cNvSpPr>
            <p:nvPr/>
          </p:nvSpPr>
          <p:spPr>
            <a:xfrm>
              <a:off x="10650070" y="3707535"/>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8" name="Straight Connector 17">
              <a:extLst>
                <a:ext uri="{FF2B5EF4-FFF2-40B4-BE49-F238E27FC236}">
                  <a16:creationId xmlns:a16="http://schemas.microsoft.com/office/drawing/2014/main" id="{B30D16E7-2074-3E4C-9B39-89958FB5BA81}"/>
                </a:ext>
              </a:extLst>
            </p:cNvPr>
            <p:cNvCxnSpPr>
              <a:stCxn id="16" idx="6"/>
              <a:endCxn id="17" idx="2"/>
            </p:cNvCxnSpPr>
            <p:nvPr/>
          </p:nvCxnSpPr>
          <p:spPr>
            <a:xfrm>
              <a:off x="8855336" y="3890415"/>
              <a:ext cx="179473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DE42636-B3BD-C247-92F5-402EAB228419}"/>
                </a:ext>
              </a:extLst>
            </p:cNvPr>
            <p:cNvSpPr>
              <a:spLocks noChangeAspect="1"/>
            </p:cNvSpPr>
            <p:nvPr/>
          </p:nvSpPr>
          <p:spPr>
            <a:xfrm>
              <a:off x="8489576" y="4244874"/>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Oval 19">
              <a:extLst>
                <a:ext uri="{FF2B5EF4-FFF2-40B4-BE49-F238E27FC236}">
                  <a16:creationId xmlns:a16="http://schemas.microsoft.com/office/drawing/2014/main" id="{C5E0F424-5392-234D-84F9-209E309A0FDF}"/>
                </a:ext>
              </a:extLst>
            </p:cNvPr>
            <p:cNvSpPr>
              <a:spLocks noChangeAspect="1"/>
            </p:cNvSpPr>
            <p:nvPr/>
          </p:nvSpPr>
          <p:spPr>
            <a:xfrm>
              <a:off x="10650070" y="4244874"/>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21" name="Straight Connector 20">
              <a:extLst>
                <a:ext uri="{FF2B5EF4-FFF2-40B4-BE49-F238E27FC236}">
                  <a16:creationId xmlns:a16="http://schemas.microsoft.com/office/drawing/2014/main" id="{BB808B8F-1EC2-5F4B-B39C-107D067B6B39}"/>
                </a:ext>
              </a:extLst>
            </p:cNvPr>
            <p:cNvCxnSpPr>
              <a:stCxn id="19" idx="6"/>
              <a:endCxn id="20" idx="2"/>
            </p:cNvCxnSpPr>
            <p:nvPr/>
          </p:nvCxnSpPr>
          <p:spPr>
            <a:xfrm>
              <a:off x="8855336" y="4427754"/>
              <a:ext cx="17947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282190E6-4023-9A45-9D2A-B63BDD537470}"/>
                </a:ext>
              </a:extLst>
            </p:cNvPr>
            <p:cNvSpPr>
              <a:spLocks noChangeAspect="1"/>
            </p:cNvSpPr>
            <p:nvPr/>
          </p:nvSpPr>
          <p:spPr>
            <a:xfrm>
              <a:off x="8489576" y="4685989"/>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Oval 22">
              <a:extLst>
                <a:ext uri="{FF2B5EF4-FFF2-40B4-BE49-F238E27FC236}">
                  <a16:creationId xmlns:a16="http://schemas.microsoft.com/office/drawing/2014/main" id="{F86FA95E-C64B-5B4A-96FD-36BC309DA5E2}"/>
                </a:ext>
              </a:extLst>
            </p:cNvPr>
            <p:cNvSpPr>
              <a:spLocks noChangeAspect="1"/>
            </p:cNvSpPr>
            <p:nvPr/>
          </p:nvSpPr>
          <p:spPr>
            <a:xfrm>
              <a:off x="10650070" y="4685989"/>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24" name="Straight Connector 23">
              <a:extLst>
                <a:ext uri="{FF2B5EF4-FFF2-40B4-BE49-F238E27FC236}">
                  <a16:creationId xmlns:a16="http://schemas.microsoft.com/office/drawing/2014/main" id="{F1D7DE96-5F76-FF45-8599-E2DEA19652F0}"/>
                </a:ext>
              </a:extLst>
            </p:cNvPr>
            <p:cNvCxnSpPr>
              <a:stCxn id="22" idx="6"/>
              <a:endCxn id="23" idx="2"/>
            </p:cNvCxnSpPr>
            <p:nvPr/>
          </p:nvCxnSpPr>
          <p:spPr>
            <a:xfrm>
              <a:off x="8855336" y="4868869"/>
              <a:ext cx="17947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30AF2A6-7580-5C4F-B0AA-8BBBE3FE6B4F}"/>
                </a:ext>
              </a:extLst>
            </p:cNvPr>
            <p:cNvSpPr>
              <a:spLocks noChangeAspect="1"/>
            </p:cNvSpPr>
            <p:nvPr/>
          </p:nvSpPr>
          <p:spPr>
            <a:xfrm>
              <a:off x="8489576" y="5131724"/>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6" name="Oval 25">
              <a:extLst>
                <a:ext uri="{FF2B5EF4-FFF2-40B4-BE49-F238E27FC236}">
                  <a16:creationId xmlns:a16="http://schemas.microsoft.com/office/drawing/2014/main" id="{96FA77F5-81DC-F441-86F0-F79C6D0E97F8}"/>
                </a:ext>
              </a:extLst>
            </p:cNvPr>
            <p:cNvSpPr>
              <a:spLocks noChangeAspect="1"/>
            </p:cNvSpPr>
            <p:nvPr/>
          </p:nvSpPr>
          <p:spPr>
            <a:xfrm>
              <a:off x="10650070" y="5131724"/>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27" name="Straight Connector 26">
              <a:extLst>
                <a:ext uri="{FF2B5EF4-FFF2-40B4-BE49-F238E27FC236}">
                  <a16:creationId xmlns:a16="http://schemas.microsoft.com/office/drawing/2014/main" id="{0518D781-4085-A240-B1D9-DEA44D5E62FA}"/>
                </a:ext>
              </a:extLst>
            </p:cNvPr>
            <p:cNvCxnSpPr>
              <a:stCxn id="25" idx="6"/>
              <a:endCxn id="26" idx="2"/>
            </p:cNvCxnSpPr>
            <p:nvPr/>
          </p:nvCxnSpPr>
          <p:spPr>
            <a:xfrm>
              <a:off x="8855336" y="5314604"/>
              <a:ext cx="17947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A64C85B-04D9-1D4C-A89C-6D400387387E}"/>
                </a:ext>
              </a:extLst>
            </p:cNvPr>
            <p:cNvSpPr>
              <a:spLocks noChangeAspect="1"/>
            </p:cNvSpPr>
            <p:nvPr/>
          </p:nvSpPr>
          <p:spPr>
            <a:xfrm>
              <a:off x="8489576" y="5591397"/>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9" name="Oval 28">
              <a:extLst>
                <a:ext uri="{FF2B5EF4-FFF2-40B4-BE49-F238E27FC236}">
                  <a16:creationId xmlns:a16="http://schemas.microsoft.com/office/drawing/2014/main" id="{B24BDB3B-E681-F340-BB27-97FC9FFDB45C}"/>
                </a:ext>
              </a:extLst>
            </p:cNvPr>
            <p:cNvSpPr>
              <a:spLocks noChangeAspect="1"/>
            </p:cNvSpPr>
            <p:nvPr/>
          </p:nvSpPr>
          <p:spPr>
            <a:xfrm>
              <a:off x="10650070" y="5591397"/>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30" name="Straight Connector 29">
              <a:extLst>
                <a:ext uri="{FF2B5EF4-FFF2-40B4-BE49-F238E27FC236}">
                  <a16:creationId xmlns:a16="http://schemas.microsoft.com/office/drawing/2014/main" id="{2F9FA301-D2C3-FC43-A688-B4B5341EFBCB}"/>
                </a:ext>
              </a:extLst>
            </p:cNvPr>
            <p:cNvCxnSpPr>
              <a:stCxn id="28" idx="6"/>
              <a:endCxn id="29" idx="2"/>
            </p:cNvCxnSpPr>
            <p:nvPr/>
          </p:nvCxnSpPr>
          <p:spPr>
            <a:xfrm>
              <a:off x="8855336" y="5774277"/>
              <a:ext cx="17947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4825AF41-E9EA-6B4E-BDF3-EC21C0CB4BD2}"/>
                </a:ext>
              </a:extLst>
            </p:cNvPr>
            <p:cNvSpPr>
              <a:spLocks noChangeAspect="1"/>
            </p:cNvSpPr>
            <p:nvPr/>
          </p:nvSpPr>
          <p:spPr>
            <a:xfrm>
              <a:off x="8489576" y="6045219"/>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2" name="Oval 31">
              <a:extLst>
                <a:ext uri="{FF2B5EF4-FFF2-40B4-BE49-F238E27FC236}">
                  <a16:creationId xmlns:a16="http://schemas.microsoft.com/office/drawing/2014/main" id="{2CFF7578-38B2-D844-BF08-3FC12CF79DA9}"/>
                </a:ext>
              </a:extLst>
            </p:cNvPr>
            <p:cNvSpPr>
              <a:spLocks noChangeAspect="1"/>
            </p:cNvSpPr>
            <p:nvPr/>
          </p:nvSpPr>
          <p:spPr>
            <a:xfrm>
              <a:off x="10650070" y="6045219"/>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3" name="Straight Connector 32">
              <a:extLst>
                <a:ext uri="{FF2B5EF4-FFF2-40B4-BE49-F238E27FC236}">
                  <a16:creationId xmlns:a16="http://schemas.microsoft.com/office/drawing/2014/main" id="{FA6B332D-8BCF-954E-8F7F-62DEBD9C15BA}"/>
                </a:ext>
              </a:extLst>
            </p:cNvPr>
            <p:cNvCxnSpPr>
              <a:stCxn id="31" idx="6"/>
              <a:endCxn id="32" idx="2"/>
            </p:cNvCxnSpPr>
            <p:nvPr/>
          </p:nvCxnSpPr>
          <p:spPr>
            <a:xfrm>
              <a:off x="8855336" y="6228099"/>
              <a:ext cx="17947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AA45DAB-2C61-D64F-930B-A585C13D4A46}"/>
                </a:ext>
              </a:extLst>
            </p:cNvPr>
            <p:cNvSpPr>
              <a:spLocks noChangeAspect="1"/>
            </p:cNvSpPr>
            <p:nvPr/>
          </p:nvSpPr>
          <p:spPr>
            <a:xfrm>
              <a:off x="8489576" y="6501440"/>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5" name="Oval 34">
              <a:extLst>
                <a:ext uri="{FF2B5EF4-FFF2-40B4-BE49-F238E27FC236}">
                  <a16:creationId xmlns:a16="http://schemas.microsoft.com/office/drawing/2014/main" id="{E39453A5-B847-E441-A8BA-B2C1D6C6C55E}"/>
                </a:ext>
              </a:extLst>
            </p:cNvPr>
            <p:cNvSpPr>
              <a:spLocks noChangeAspect="1"/>
            </p:cNvSpPr>
            <p:nvPr/>
          </p:nvSpPr>
          <p:spPr>
            <a:xfrm>
              <a:off x="10650070" y="6501440"/>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6" name="Straight Connector 35">
              <a:extLst>
                <a:ext uri="{FF2B5EF4-FFF2-40B4-BE49-F238E27FC236}">
                  <a16:creationId xmlns:a16="http://schemas.microsoft.com/office/drawing/2014/main" id="{80814B9C-F8AF-A248-8D5D-5FAC6FB581AF}"/>
                </a:ext>
              </a:extLst>
            </p:cNvPr>
            <p:cNvCxnSpPr>
              <a:stCxn id="34" idx="6"/>
              <a:endCxn id="35" idx="2"/>
            </p:cNvCxnSpPr>
            <p:nvPr/>
          </p:nvCxnSpPr>
          <p:spPr>
            <a:xfrm>
              <a:off x="8855336" y="6684320"/>
              <a:ext cx="17947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E6B9D673-FAC1-DA49-96BA-52FF028BCEAE}"/>
              </a:ext>
            </a:extLst>
          </p:cNvPr>
          <p:cNvSpPr txBox="1"/>
          <p:nvPr/>
        </p:nvSpPr>
        <p:spPr>
          <a:xfrm>
            <a:off x="9625845" y="6347024"/>
            <a:ext cx="343364"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281764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 name="Group 183">
            <a:extLst>
              <a:ext uri="{FF2B5EF4-FFF2-40B4-BE49-F238E27FC236}">
                <a16:creationId xmlns:a16="http://schemas.microsoft.com/office/drawing/2014/main" id="{25F487BC-6D8F-C94B-BBAB-8E97FE466E57}"/>
              </a:ext>
            </a:extLst>
          </p:cNvPr>
          <p:cNvGrpSpPr/>
          <p:nvPr/>
        </p:nvGrpSpPr>
        <p:grpSpPr>
          <a:xfrm>
            <a:off x="1447525" y="465501"/>
            <a:ext cx="9472468" cy="5058705"/>
            <a:chOff x="2145793" y="1393522"/>
            <a:chExt cx="9472468" cy="5058705"/>
          </a:xfrm>
        </p:grpSpPr>
        <p:sp>
          <p:nvSpPr>
            <p:cNvPr id="4" name="Rounded Rectangle 3">
              <a:extLst>
                <a:ext uri="{FF2B5EF4-FFF2-40B4-BE49-F238E27FC236}">
                  <a16:creationId xmlns:a16="http://schemas.microsoft.com/office/drawing/2014/main" id="{DD5983FA-E001-7246-80FD-F226B70A93C9}"/>
                </a:ext>
              </a:extLst>
            </p:cNvPr>
            <p:cNvSpPr/>
            <p:nvPr/>
          </p:nvSpPr>
          <p:spPr>
            <a:xfrm>
              <a:off x="2145793" y="1696942"/>
              <a:ext cx="9472468" cy="4354724"/>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84AAC91-96B5-734C-AE2C-B610D717A371}"/>
                </a:ext>
              </a:extLst>
            </p:cNvPr>
            <p:cNvSpPr txBox="1"/>
            <p:nvPr/>
          </p:nvSpPr>
          <p:spPr>
            <a:xfrm>
              <a:off x="2800292" y="1393522"/>
              <a:ext cx="1120691" cy="369332"/>
            </a:xfrm>
            <a:prstGeom prst="rect">
              <a:avLst/>
            </a:prstGeom>
            <a:noFill/>
          </p:spPr>
          <p:txBody>
            <a:bodyPr wrap="none" rtlCol="0">
              <a:spAutoFit/>
            </a:bodyPr>
            <a:lstStyle/>
            <a:p>
              <a:r>
                <a:rPr lang="en-US" dirty="0"/>
                <a:t>minibatch</a:t>
              </a:r>
            </a:p>
          </p:txBody>
        </p:sp>
        <p:grpSp>
          <p:nvGrpSpPr>
            <p:cNvPr id="178" name="Group 177">
              <a:extLst>
                <a:ext uri="{FF2B5EF4-FFF2-40B4-BE49-F238E27FC236}">
                  <a16:creationId xmlns:a16="http://schemas.microsoft.com/office/drawing/2014/main" id="{DB12C543-192D-B744-8772-7C33411A0801}"/>
                </a:ext>
              </a:extLst>
            </p:cNvPr>
            <p:cNvGrpSpPr/>
            <p:nvPr/>
          </p:nvGrpSpPr>
          <p:grpSpPr>
            <a:xfrm>
              <a:off x="2657856" y="2072802"/>
              <a:ext cx="8525615" cy="3663343"/>
              <a:chOff x="2657856" y="1790167"/>
              <a:chExt cx="8525615" cy="3663343"/>
            </a:xfrm>
          </p:grpSpPr>
          <p:grpSp>
            <p:nvGrpSpPr>
              <p:cNvPr id="110" name="Group 109">
                <a:extLst>
                  <a:ext uri="{FF2B5EF4-FFF2-40B4-BE49-F238E27FC236}">
                    <a16:creationId xmlns:a16="http://schemas.microsoft.com/office/drawing/2014/main" id="{247E72E3-D694-974D-B9F1-13192FAAE977}"/>
                  </a:ext>
                </a:extLst>
              </p:cNvPr>
              <p:cNvGrpSpPr/>
              <p:nvPr/>
            </p:nvGrpSpPr>
            <p:grpSpPr>
              <a:xfrm>
                <a:off x="2657856" y="1816045"/>
                <a:ext cx="2526254" cy="3635200"/>
                <a:chOff x="2657856" y="1816045"/>
                <a:chExt cx="2526254" cy="3635200"/>
              </a:xfrm>
            </p:grpSpPr>
            <p:grpSp>
              <p:nvGrpSpPr>
                <p:cNvPr id="69" name="Group 68">
                  <a:extLst>
                    <a:ext uri="{FF2B5EF4-FFF2-40B4-BE49-F238E27FC236}">
                      <a16:creationId xmlns:a16="http://schemas.microsoft.com/office/drawing/2014/main" id="{FF9FD5B6-8380-DD40-9815-F5E848C1AC38}"/>
                    </a:ext>
                  </a:extLst>
                </p:cNvPr>
                <p:cNvGrpSpPr/>
                <p:nvPr/>
              </p:nvGrpSpPr>
              <p:grpSpPr>
                <a:xfrm>
                  <a:off x="2657856" y="1816045"/>
                  <a:ext cx="2526254" cy="365760"/>
                  <a:chOff x="2657856" y="1816045"/>
                  <a:chExt cx="2526254" cy="365760"/>
                </a:xfrm>
              </p:grpSpPr>
              <p:sp>
                <p:nvSpPr>
                  <p:cNvPr id="6" name="Oval 5">
                    <a:extLst>
                      <a:ext uri="{FF2B5EF4-FFF2-40B4-BE49-F238E27FC236}">
                        <a16:creationId xmlns:a16="http://schemas.microsoft.com/office/drawing/2014/main" id="{10D60AD3-4D38-AE4F-AB30-5F5F86B86BCF}"/>
                      </a:ext>
                    </a:extLst>
                  </p:cNvPr>
                  <p:cNvSpPr>
                    <a:spLocks noChangeAspect="1"/>
                  </p:cNvSpPr>
                  <p:nvPr/>
                </p:nvSpPr>
                <p:spPr>
                  <a:xfrm>
                    <a:off x="2657856" y="1816045"/>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8FDA4087-D0DF-BC40-AC13-EA700DB26E80}"/>
                      </a:ext>
                    </a:extLst>
                  </p:cNvPr>
                  <p:cNvSpPr>
                    <a:spLocks noChangeAspect="1"/>
                  </p:cNvSpPr>
                  <p:nvPr/>
                </p:nvSpPr>
                <p:spPr>
                  <a:xfrm>
                    <a:off x="4818350" y="1816045"/>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9" name="Straight Connector 8">
                    <a:extLst>
                      <a:ext uri="{FF2B5EF4-FFF2-40B4-BE49-F238E27FC236}">
                        <a16:creationId xmlns:a16="http://schemas.microsoft.com/office/drawing/2014/main" id="{FC4FF75A-1A32-8F40-812C-B70DF76A93A9}"/>
                      </a:ext>
                    </a:extLst>
                  </p:cNvPr>
                  <p:cNvCxnSpPr>
                    <a:stCxn id="6" idx="6"/>
                    <a:endCxn id="7" idx="2"/>
                  </p:cNvCxnSpPr>
                  <p:nvPr/>
                </p:nvCxnSpPr>
                <p:spPr>
                  <a:xfrm>
                    <a:off x="3023616" y="1998925"/>
                    <a:ext cx="179473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7D2ECAA6-1BB4-6940-9F35-80E519CF0196}"/>
                    </a:ext>
                  </a:extLst>
                </p:cNvPr>
                <p:cNvGrpSpPr/>
                <p:nvPr/>
              </p:nvGrpSpPr>
              <p:grpSpPr>
                <a:xfrm>
                  <a:off x="2657856" y="2283108"/>
                  <a:ext cx="2526254" cy="365760"/>
                  <a:chOff x="2657856" y="2275511"/>
                  <a:chExt cx="2526254" cy="365760"/>
                </a:xfrm>
              </p:grpSpPr>
              <p:sp>
                <p:nvSpPr>
                  <p:cNvPr id="10" name="Oval 9">
                    <a:extLst>
                      <a:ext uri="{FF2B5EF4-FFF2-40B4-BE49-F238E27FC236}">
                        <a16:creationId xmlns:a16="http://schemas.microsoft.com/office/drawing/2014/main" id="{E23BA843-A4FF-A84E-BCCA-FC7FDC34072F}"/>
                      </a:ext>
                    </a:extLst>
                  </p:cNvPr>
                  <p:cNvSpPr>
                    <a:spLocks noChangeAspect="1"/>
                  </p:cNvSpPr>
                  <p:nvPr/>
                </p:nvSpPr>
                <p:spPr>
                  <a:xfrm>
                    <a:off x="2657856" y="227551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D2D72B05-7F86-5342-BD83-8FC733EEE167}"/>
                      </a:ext>
                    </a:extLst>
                  </p:cNvPr>
                  <p:cNvSpPr>
                    <a:spLocks noChangeAspect="1"/>
                  </p:cNvSpPr>
                  <p:nvPr/>
                </p:nvSpPr>
                <p:spPr>
                  <a:xfrm>
                    <a:off x="4818350" y="227551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2" name="Straight Connector 11">
                    <a:extLst>
                      <a:ext uri="{FF2B5EF4-FFF2-40B4-BE49-F238E27FC236}">
                        <a16:creationId xmlns:a16="http://schemas.microsoft.com/office/drawing/2014/main" id="{43292B4A-4574-7841-A864-2D252F449733}"/>
                      </a:ext>
                    </a:extLst>
                  </p:cNvPr>
                  <p:cNvCxnSpPr>
                    <a:stCxn id="10" idx="6"/>
                    <a:endCxn id="11" idx="2"/>
                  </p:cNvCxnSpPr>
                  <p:nvPr/>
                </p:nvCxnSpPr>
                <p:spPr>
                  <a:xfrm>
                    <a:off x="3023616" y="2458391"/>
                    <a:ext cx="179473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D8A9D809-083A-8748-9C0B-BB2D95DD9111}"/>
                    </a:ext>
                  </a:extLst>
                </p:cNvPr>
                <p:cNvGrpSpPr/>
                <p:nvPr/>
              </p:nvGrpSpPr>
              <p:grpSpPr>
                <a:xfrm>
                  <a:off x="2657856" y="2750171"/>
                  <a:ext cx="2526254" cy="365760"/>
                  <a:chOff x="2657856" y="2799008"/>
                  <a:chExt cx="2526254" cy="365760"/>
                </a:xfrm>
              </p:grpSpPr>
              <p:sp>
                <p:nvSpPr>
                  <p:cNvPr id="13" name="Oval 12">
                    <a:extLst>
                      <a:ext uri="{FF2B5EF4-FFF2-40B4-BE49-F238E27FC236}">
                        <a16:creationId xmlns:a16="http://schemas.microsoft.com/office/drawing/2014/main" id="{63824028-2C9F-E541-B090-82AED3F4ACD2}"/>
                      </a:ext>
                    </a:extLst>
                  </p:cNvPr>
                  <p:cNvSpPr>
                    <a:spLocks noChangeAspect="1"/>
                  </p:cNvSpPr>
                  <p:nvPr/>
                </p:nvSpPr>
                <p:spPr>
                  <a:xfrm>
                    <a:off x="2657856" y="2799008"/>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D0424279-2EE6-3A4C-8FC9-767F8E014FB8}"/>
                      </a:ext>
                    </a:extLst>
                  </p:cNvPr>
                  <p:cNvSpPr>
                    <a:spLocks noChangeAspect="1"/>
                  </p:cNvSpPr>
                  <p:nvPr/>
                </p:nvSpPr>
                <p:spPr>
                  <a:xfrm>
                    <a:off x="4818350" y="2799008"/>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5" name="Straight Connector 14">
                    <a:extLst>
                      <a:ext uri="{FF2B5EF4-FFF2-40B4-BE49-F238E27FC236}">
                        <a16:creationId xmlns:a16="http://schemas.microsoft.com/office/drawing/2014/main" id="{EBD4625C-E683-6446-8C1E-05AC582E58C0}"/>
                      </a:ext>
                    </a:extLst>
                  </p:cNvPr>
                  <p:cNvCxnSpPr>
                    <a:cxnSpLocks/>
                    <a:stCxn id="13" idx="6"/>
                    <a:endCxn id="14" idx="2"/>
                  </p:cNvCxnSpPr>
                  <p:nvPr/>
                </p:nvCxnSpPr>
                <p:spPr>
                  <a:xfrm>
                    <a:off x="3023616" y="2981888"/>
                    <a:ext cx="179473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CCE4CB5-559F-2144-9406-B63A71C09014}"/>
                    </a:ext>
                  </a:extLst>
                </p:cNvPr>
                <p:cNvGrpSpPr/>
                <p:nvPr/>
              </p:nvGrpSpPr>
              <p:grpSpPr>
                <a:xfrm>
                  <a:off x="2657856" y="3217234"/>
                  <a:ext cx="2526254" cy="365760"/>
                  <a:chOff x="2657856" y="3268076"/>
                  <a:chExt cx="2526254" cy="365760"/>
                </a:xfrm>
              </p:grpSpPr>
              <p:sp>
                <p:nvSpPr>
                  <p:cNvPr id="16" name="Oval 15">
                    <a:extLst>
                      <a:ext uri="{FF2B5EF4-FFF2-40B4-BE49-F238E27FC236}">
                        <a16:creationId xmlns:a16="http://schemas.microsoft.com/office/drawing/2014/main" id="{F97DAECA-B499-FE4E-BAFB-A66027D0C0D4}"/>
                      </a:ext>
                    </a:extLst>
                  </p:cNvPr>
                  <p:cNvSpPr>
                    <a:spLocks noChangeAspect="1"/>
                  </p:cNvSpPr>
                  <p:nvPr/>
                </p:nvSpPr>
                <p:spPr>
                  <a:xfrm>
                    <a:off x="2657856" y="3268076"/>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D2C33C7B-FB26-214E-B2BC-66B117176718}"/>
                      </a:ext>
                    </a:extLst>
                  </p:cNvPr>
                  <p:cNvSpPr>
                    <a:spLocks noChangeAspect="1"/>
                  </p:cNvSpPr>
                  <p:nvPr/>
                </p:nvSpPr>
                <p:spPr>
                  <a:xfrm>
                    <a:off x="4818350" y="3268076"/>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8" name="Straight Connector 17">
                    <a:extLst>
                      <a:ext uri="{FF2B5EF4-FFF2-40B4-BE49-F238E27FC236}">
                        <a16:creationId xmlns:a16="http://schemas.microsoft.com/office/drawing/2014/main" id="{B30D16E7-2074-3E4C-9B39-89958FB5BA81}"/>
                      </a:ext>
                    </a:extLst>
                  </p:cNvPr>
                  <p:cNvCxnSpPr>
                    <a:stCxn id="16" idx="6"/>
                    <a:endCxn id="17" idx="2"/>
                  </p:cNvCxnSpPr>
                  <p:nvPr/>
                </p:nvCxnSpPr>
                <p:spPr>
                  <a:xfrm>
                    <a:off x="3023616" y="3450956"/>
                    <a:ext cx="179473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50F65A94-EFDA-9B4B-8D64-0B4B41596206}"/>
                    </a:ext>
                  </a:extLst>
                </p:cNvPr>
                <p:cNvGrpSpPr/>
                <p:nvPr/>
              </p:nvGrpSpPr>
              <p:grpSpPr>
                <a:xfrm>
                  <a:off x="2657856" y="3684297"/>
                  <a:ext cx="2526254" cy="365760"/>
                  <a:chOff x="2657856" y="3763621"/>
                  <a:chExt cx="2526254" cy="365760"/>
                </a:xfrm>
              </p:grpSpPr>
              <p:sp>
                <p:nvSpPr>
                  <p:cNvPr id="40" name="Oval 39">
                    <a:extLst>
                      <a:ext uri="{FF2B5EF4-FFF2-40B4-BE49-F238E27FC236}">
                        <a16:creationId xmlns:a16="http://schemas.microsoft.com/office/drawing/2014/main" id="{F4519788-1424-C54B-8B57-B43988519E4E}"/>
                      </a:ext>
                    </a:extLst>
                  </p:cNvPr>
                  <p:cNvSpPr>
                    <a:spLocks noChangeAspect="1"/>
                  </p:cNvSpPr>
                  <p:nvPr/>
                </p:nvSpPr>
                <p:spPr>
                  <a:xfrm>
                    <a:off x="2657856" y="376362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1" name="Oval 40">
                    <a:extLst>
                      <a:ext uri="{FF2B5EF4-FFF2-40B4-BE49-F238E27FC236}">
                        <a16:creationId xmlns:a16="http://schemas.microsoft.com/office/drawing/2014/main" id="{9D812E30-1D3F-EE4A-ACB5-FEAF0D29C20F}"/>
                      </a:ext>
                    </a:extLst>
                  </p:cNvPr>
                  <p:cNvSpPr>
                    <a:spLocks noChangeAspect="1"/>
                  </p:cNvSpPr>
                  <p:nvPr/>
                </p:nvSpPr>
                <p:spPr>
                  <a:xfrm>
                    <a:off x="4818350" y="376362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42" name="Straight Connector 41">
                    <a:extLst>
                      <a:ext uri="{FF2B5EF4-FFF2-40B4-BE49-F238E27FC236}">
                        <a16:creationId xmlns:a16="http://schemas.microsoft.com/office/drawing/2014/main" id="{42F78149-E85B-4B49-8F3A-F50D0F978946}"/>
                      </a:ext>
                    </a:extLst>
                  </p:cNvPr>
                  <p:cNvCxnSpPr>
                    <a:stCxn id="40" idx="6"/>
                    <a:endCxn id="41" idx="2"/>
                  </p:cNvCxnSpPr>
                  <p:nvPr/>
                </p:nvCxnSpPr>
                <p:spPr>
                  <a:xfrm>
                    <a:off x="3023616" y="3946501"/>
                    <a:ext cx="179473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292E3FEB-3273-0949-8569-094B9126D316}"/>
                    </a:ext>
                  </a:extLst>
                </p:cNvPr>
                <p:cNvGrpSpPr/>
                <p:nvPr/>
              </p:nvGrpSpPr>
              <p:grpSpPr>
                <a:xfrm>
                  <a:off x="2657856" y="4151360"/>
                  <a:ext cx="2526254" cy="365760"/>
                  <a:chOff x="2657856" y="4227252"/>
                  <a:chExt cx="2526254" cy="365760"/>
                </a:xfrm>
              </p:grpSpPr>
              <p:sp>
                <p:nvSpPr>
                  <p:cNvPr id="43" name="Oval 42">
                    <a:extLst>
                      <a:ext uri="{FF2B5EF4-FFF2-40B4-BE49-F238E27FC236}">
                        <a16:creationId xmlns:a16="http://schemas.microsoft.com/office/drawing/2014/main" id="{7665854F-2818-ED41-A699-51CCAB1B6170}"/>
                      </a:ext>
                    </a:extLst>
                  </p:cNvPr>
                  <p:cNvSpPr>
                    <a:spLocks noChangeAspect="1"/>
                  </p:cNvSpPr>
                  <p:nvPr/>
                </p:nvSpPr>
                <p:spPr>
                  <a:xfrm>
                    <a:off x="2657856" y="4227252"/>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C73D8C95-EEB2-D647-8603-FB82CA1D692C}"/>
                      </a:ext>
                    </a:extLst>
                  </p:cNvPr>
                  <p:cNvSpPr>
                    <a:spLocks noChangeAspect="1"/>
                  </p:cNvSpPr>
                  <p:nvPr/>
                </p:nvSpPr>
                <p:spPr>
                  <a:xfrm>
                    <a:off x="4818350" y="4227252"/>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45" name="Straight Connector 44">
                    <a:extLst>
                      <a:ext uri="{FF2B5EF4-FFF2-40B4-BE49-F238E27FC236}">
                        <a16:creationId xmlns:a16="http://schemas.microsoft.com/office/drawing/2014/main" id="{76DAEB48-3E84-1E4C-AD20-81126D79CC27}"/>
                      </a:ext>
                    </a:extLst>
                  </p:cNvPr>
                  <p:cNvCxnSpPr>
                    <a:cxnSpLocks/>
                    <a:stCxn id="43" idx="6"/>
                    <a:endCxn id="44" idx="2"/>
                  </p:cNvCxnSpPr>
                  <p:nvPr/>
                </p:nvCxnSpPr>
                <p:spPr>
                  <a:xfrm>
                    <a:off x="3023616" y="4410132"/>
                    <a:ext cx="179473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B344085A-37F7-B64F-B871-D933C1287220}"/>
                    </a:ext>
                  </a:extLst>
                </p:cNvPr>
                <p:cNvGrpSpPr/>
                <p:nvPr/>
              </p:nvGrpSpPr>
              <p:grpSpPr>
                <a:xfrm>
                  <a:off x="2657856" y="4618423"/>
                  <a:ext cx="2526254" cy="365760"/>
                  <a:chOff x="2657856" y="4631874"/>
                  <a:chExt cx="2526254" cy="365760"/>
                </a:xfrm>
              </p:grpSpPr>
              <p:sp>
                <p:nvSpPr>
                  <p:cNvPr id="46" name="Oval 45">
                    <a:extLst>
                      <a:ext uri="{FF2B5EF4-FFF2-40B4-BE49-F238E27FC236}">
                        <a16:creationId xmlns:a16="http://schemas.microsoft.com/office/drawing/2014/main" id="{8A576785-E4F3-DD4F-91F3-4CC81D14B845}"/>
                      </a:ext>
                    </a:extLst>
                  </p:cNvPr>
                  <p:cNvSpPr>
                    <a:spLocks noChangeAspect="1"/>
                  </p:cNvSpPr>
                  <p:nvPr/>
                </p:nvSpPr>
                <p:spPr>
                  <a:xfrm>
                    <a:off x="2657856" y="463187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7" name="Oval 46">
                    <a:extLst>
                      <a:ext uri="{FF2B5EF4-FFF2-40B4-BE49-F238E27FC236}">
                        <a16:creationId xmlns:a16="http://schemas.microsoft.com/office/drawing/2014/main" id="{2538F4C0-036E-A243-9BD1-8FDC9406CFF7}"/>
                      </a:ext>
                    </a:extLst>
                  </p:cNvPr>
                  <p:cNvSpPr>
                    <a:spLocks noChangeAspect="1"/>
                  </p:cNvSpPr>
                  <p:nvPr/>
                </p:nvSpPr>
                <p:spPr>
                  <a:xfrm>
                    <a:off x="4818350" y="463187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48" name="Straight Connector 47">
                    <a:extLst>
                      <a:ext uri="{FF2B5EF4-FFF2-40B4-BE49-F238E27FC236}">
                        <a16:creationId xmlns:a16="http://schemas.microsoft.com/office/drawing/2014/main" id="{9E3F87A6-1ACD-4C42-A332-44ABF6B863D3}"/>
                      </a:ext>
                    </a:extLst>
                  </p:cNvPr>
                  <p:cNvCxnSpPr>
                    <a:stCxn id="46" idx="6"/>
                    <a:endCxn id="47" idx="2"/>
                  </p:cNvCxnSpPr>
                  <p:nvPr/>
                </p:nvCxnSpPr>
                <p:spPr>
                  <a:xfrm>
                    <a:off x="3023616" y="4814754"/>
                    <a:ext cx="179473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9654C3E3-1054-AE49-85E9-6D78CD3873F8}"/>
                    </a:ext>
                  </a:extLst>
                </p:cNvPr>
                <p:cNvGrpSpPr/>
                <p:nvPr/>
              </p:nvGrpSpPr>
              <p:grpSpPr>
                <a:xfrm>
                  <a:off x="2657856" y="5085485"/>
                  <a:ext cx="2526254" cy="365760"/>
                  <a:chOff x="2657856" y="5085485"/>
                  <a:chExt cx="2526254" cy="365760"/>
                </a:xfrm>
              </p:grpSpPr>
              <p:sp>
                <p:nvSpPr>
                  <p:cNvPr id="60" name="Oval 59">
                    <a:extLst>
                      <a:ext uri="{FF2B5EF4-FFF2-40B4-BE49-F238E27FC236}">
                        <a16:creationId xmlns:a16="http://schemas.microsoft.com/office/drawing/2014/main" id="{F9428517-4158-9F4A-AE00-C89B8A72D583}"/>
                      </a:ext>
                    </a:extLst>
                  </p:cNvPr>
                  <p:cNvSpPr>
                    <a:spLocks noChangeAspect="1"/>
                  </p:cNvSpPr>
                  <p:nvPr/>
                </p:nvSpPr>
                <p:spPr>
                  <a:xfrm>
                    <a:off x="2657856" y="5085485"/>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61" name="Oval 60">
                    <a:extLst>
                      <a:ext uri="{FF2B5EF4-FFF2-40B4-BE49-F238E27FC236}">
                        <a16:creationId xmlns:a16="http://schemas.microsoft.com/office/drawing/2014/main" id="{D6CB8A2C-BF08-9941-84AF-23BC274708A5}"/>
                      </a:ext>
                    </a:extLst>
                  </p:cNvPr>
                  <p:cNvSpPr>
                    <a:spLocks noChangeAspect="1"/>
                  </p:cNvSpPr>
                  <p:nvPr/>
                </p:nvSpPr>
                <p:spPr>
                  <a:xfrm>
                    <a:off x="4818350" y="5085485"/>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62" name="Straight Connector 61">
                    <a:extLst>
                      <a:ext uri="{FF2B5EF4-FFF2-40B4-BE49-F238E27FC236}">
                        <a16:creationId xmlns:a16="http://schemas.microsoft.com/office/drawing/2014/main" id="{8F5C01B9-FF26-014A-9221-F4978CB14FE5}"/>
                      </a:ext>
                    </a:extLst>
                  </p:cNvPr>
                  <p:cNvCxnSpPr>
                    <a:stCxn id="60" idx="6"/>
                    <a:endCxn id="61" idx="2"/>
                  </p:cNvCxnSpPr>
                  <p:nvPr/>
                </p:nvCxnSpPr>
                <p:spPr>
                  <a:xfrm>
                    <a:off x="3023616" y="5268365"/>
                    <a:ext cx="1794734"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F17B8C6B-D240-754D-B7E3-2CCC82BE66D8}"/>
                  </a:ext>
                </a:extLst>
              </p:cNvPr>
              <p:cNvGrpSpPr/>
              <p:nvPr/>
            </p:nvGrpSpPr>
            <p:grpSpPr>
              <a:xfrm>
                <a:off x="5618900" y="1818310"/>
                <a:ext cx="2526254" cy="3635200"/>
                <a:chOff x="5618900" y="1818310"/>
                <a:chExt cx="2526254" cy="3635200"/>
              </a:xfrm>
              <a:solidFill>
                <a:srgbClr val="FF0000"/>
              </a:solidFill>
            </p:grpSpPr>
            <p:grpSp>
              <p:nvGrpSpPr>
                <p:cNvPr id="112" name="Group 111">
                  <a:extLst>
                    <a:ext uri="{FF2B5EF4-FFF2-40B4-BE49-F238E27FC236}">
                      <a16:creationId xmlns:a16="http://schemas.microsoft.com/office/drawing/2014/main" id="{3CEACC8A-D3FF-384E-9E3F-8696007E22DA}"/>
                    </a:ext>
                  </a:extLst>
                </p:cNvPr>
                <p:cNvGrpSpPr/>
                <p:nvPr/>
              </p:nvGrpSpPr>
              <p:grpSpPr>
                <a:xfrm>
                  <a:off x="5618900" y="1818310"/>
                  <a:ext cx="2526254" cy="365760"/>
                  <a:chOff x="2657856" y="1816045"/>
                  <a:chExt cx="2526254" cy="365760"/>
                </a:xfrm>
                <a:grpFill/>
              </p:grpSpPr>
              <p:sp>
                <p:nvSpPr>
                  <p:cNvPr id="141" name="Oval 140">
                    <a:extLst>
                      <a:ext uri="{FF2B5EF4-FFF2-40B4-BE49-F238E27FC236}">
                        <a16:creationId xmlns:a16="http://schemas.microsoft.com/office/drawing/2014/main" id="{E0FE8C83-F3C8-0D4D-8509-776891C817AA}"/>
                      </a:ext>
                    </a:extLst>
                  </p:cNvPr>
                  <p:cNvSpPr>
                    <a:spLocks noChangeAspect="1"/>
                  </p:cNvSpPr>
                  <p:nvPr/>
                </p:nvSpPr>
                <p:spPr>
                  <a:xfrm>
                    <a:off x="2657856" y="1816045"/>
                    <a:ext cx="365760" cy="36576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2" name="Oval 141">
                    <a:extLst>
                      <a:ext uri="{FF2B5EF4-FFF2-40B4-BE49-F238E27FC236}">
                        <a16:creationId xmlns:a16="http://schemas.microsoft.com/office/drawing/2014/main" id="{5C34B7C8-7B2B-7C49-A6D7-8BFD8AE72EB2}"/>
                      </a:ext>
                    </a:extLst>
                  </p:cNvPr>
                  <p:cNvSpPr>
                    <a:spLocks noChangeAspect="1"/>
                  </p:cNvSpPr>
                  <p:nvPr/>
                </p:nvSpPr>
                <p:spPr>
                  <a:xfrm>
                    <a:off x="4818350" y="1816045"/>
                    <a:ext cx="365760" cy="36576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143" name="Straight Connector 142">
                    <a:extLst>
                      <a:ext uri="{FF2B5EF4-FFF2-40B4-BE49-F238E27FC236}">
                        <a16:creationId xmlns:a16="http://schemas.microsoft.com/office/drawing/2014/main" id="{E55B9E64-949E-A046-AC41-0328454D7537}"/>
                      </a:ext>
                    </a:extLst>
                  </p:cNvPr>
                  <p:cNvCxnSpPr>
                    <a:stCxn id="141" idx="6"/>
                    <a:endCxn id="142" idx="2"/>
                  </p:cNvCxnSpPr>
                  <p:nvPr/>
                </p:nvCxnSpPr>
                <p:spPr>
                  <a:xfrm>
                    <a:off x="3023616" y="1998925"/>
                    <a:ext cx="1794734"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694B731F-4751-C14F-8B1A-693AB7E782A9}"/>
                    </a:ext>
                  </a:extLst>
                </p:cNvPr>
                <p:cNvGrpSpPr/>
                <p:nvPr/>
              </p:nvGrpSpPr>
              <p:grpSpPr>
                <a:xfrm>
                  <a:off x="5618900" y="2285373"/>
                  <a:ext cx="2526254" cy="365760"/>
                  <a:chOff x="2657856" y="2275511"/>
                  <a:chExt cx="2526254" cy="365760"/>
                </a:xfrm>
                <a:grpFill/>
              </p:grpSpPr>
              <p:sp>
                <p:nvSpPr>
                  <p:cNvPr id="138" name="Oval 137">
                    <a:extLst>
                      <a:ext uri="{FF2B5EF4-FFF2-40B4-BE49-F238E27FC236}">
                        <a16:creationId xmlns:a16="http://schemas.microsoft.com/office/drawing/2014/main" id="{49F2BA29-D707-6542-8F2D-13B78A03948A}"/>
                      </a:ext>
                    </a:extLst>
                  </p:cNvPr>
                  <p:cNvSpPr>
                    <a:spLocks noChangeAspect="1"/>
                  </p:cNvSpPr>
                  <p:nvPr/>
                </p:nvSpPr>
                <p:spPr>
                  <a:xfrm>
                    <a:off x="2657856" y="2275511"/>
                    <a:ext cx="365760" cy="36576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9" name="Oval 138">
                    <a:extLst>
                      <a:ext uri="{FF2B5EF4-FFF2-40B4-BE49-F238E27FC236}">
                        <a16:creationId xmlns:a16="http://schemas.microsoft.com/office/drawing/2014/main" id="{0D43D4FE-6291-A94E-BF33-E48CAF19CD92}"/>
                      </a:ext>
                    </a:extLst>
                  </p:cNvPr>
                  <p:cNvSpPr>
                    <a:spLocks noChangeAspect="1"/>
                  </p:cNvSpPr>
                  <p:nvPr/>
                </p:nvSpPr>
                <p:spPr>
                  <a:xfrm>
                    <a:off x="4818350" y="2275511"/>
                    <a:ext cx="365760" cy="36576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140" name="Straight Connector 139">
                    <a:extLst>
                      <a:ext uri="{FF2B5EF4-FFF2-40B4-BE49-F238E27FC236}">
                        <a16:creationId xmlns:a16="http://schemas.microsoft.com/office/drawing/2014/main" id="{DB227AF5-DE92-614A-9C32-54E7E7242FDE}"/>
                      </a:ext>
                    </a:extLst>
                  </p:cNvPr>
                  <p:cNvCxnSpPr>
                    <a:stCxn id="138" idx="6"/>
                    <a:endCxn id="139" idx="2"/>
                  </p:cNvCxnSpPr>
                  <p:nvPr/>
                </p:nvCxnSpPr>
                <p:spPr>
                  <a:xfrm>
                    <a:off x="3023616" y="2458391"/>
                    <a:ext cx="1794734"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5E8E952-5CF6-5C40-9F34-5C77A2041ABD}"/>
                    </a:ext>
                  </a:extLst>
                </p:cNvPr>
                <p:cNvGrpSpPr/>
                <p:nvPr/>
              </p:nvGrpSpPr>
              <p:grpSpPr>
                <a:xfrm>
                  <a:off x="5618900" y="2752436"/>
                  <a:ext cx="2526254" cy="365760"/>
                  <a:chOff x="2657856" y="2799008"/>
                  <a:chExt cx="2526254" cy="365760"/>
                </a:xfrm>
                <a:grpFill/>
              </p:grpSpPr>
              <p:sp>
                <p:nvSpPr>
                  <p:cNvPr id="135" name="Oval 134">
                    <a:extLst>
                      <a:ext uri="{FF2B5EF4-FFF2-40B4-BE49-F238E27FC236}">
                        <a16:creationId xmlns:a16="http://schemas.microsoft.com/office/drawing/2014/main" id="{4C6A5D24-CC2C-9E49-B4BA-454E40A9BBE9}"/>
                      </a:ext>
                    </a:extLst>
                  </p:cNvPr>
                  <p:cNvSpPr>
                    <a:spLocks noChangeAspect="1"/>
                  </p:cNvSpPr>
                  <p:nvPr/>
                </p:nvSpPr>
                <p:spPr>
                  <a:xfrm>
                    <a:off x="2657856" y="2799008"/>
                    <a:ext cx="365760" cy="36576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6" name="Oval 135">
                    <a:extLst>
                      <a:ext uri="{FF2B5EF4-FFF2-40B4-BE49-F238E27FC236}">
                        <a16:creationId xmlns:a16="http://schemas.microsoft.com/office/drawing/2014/main" id="{7264E91F-0E0C-8C48-B21C-2C99DC91C399}"/>
                      </a:ext>
                    </a:extLst>
                  </p:cNvPr>
                  <p:cNvSpPr>
                    <a:spLocks noChangeAspect="1"/>
                  </p:cNvSpPr>
                  <p:nvPr/>
                </p:nvSpPr>
                <p:spPr>
                  <a:xfrm>
                    <a:off x="4818350" y="2799008"/>
                    <a:ext cx="365760" cy="36576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137" name="Straight Connector 136">
                    <a:extLst>
                      <a:ext uri="{FF2B5EF4-FFF2-40B4-BE49-F238E27FC236}">
                        <a16:creationId xmlns:a16="http://schemas.microsoft.com/office/drawing/2014/main" id="{A901FA8C-AD27-CB41-ADCE-B45E1BADA7C5}"/>
                      </a:ext>
                    </a:extLst>
                  </p:cNvPr>
                  <p:cNvCxnSpPr>
                    <a:cxnSpLocks/>
                    <a:stCxn id="135" idx="6"/>
                    <a:endCxn id="136" idx="2"/>
                  </p:cNvCxnSpPr>
                  <p:nvPr/>
                </p:nvCxnSpPr>
                <p:spPr>
                  <a:xfrm>
                    <a:off x="3023616" y="2981888"/>
                    <a:ext cx="1794734"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2871D04D-60D5-3641-B6A7-10AE123BCC36}"/>
                    </a:ext>
                  </a:extLst>
                </p:cNvPr>
                <p:cNvGrpSpPr/>
                <p:nvPr/>
              </p:nvGrpSpPr>
              <p:grpSpPr>
                <a:xfrm>
                  <a:off x="5618900" y="3219499"/>
                  <a:ext cx="2526254" cy="365760"/>
                  <a:chOff x="2657856" y="3268076"/>
                  <a:chExt cx="2526254" cy="365760"/>
                </a:xfrm>
                <a:grpFill/>
              </p:grpSpPr>
              <p:sp>
                <p:nvSpPr>
                  <p:cNvPr id="132" name="Oval 131">
                    <a:extLst>
                      <a:ext uri="{FF2B5EF4-FFF2-40B4-BE49-F238E27FC236}">
                        <a16:creationId xmlns:a16="http://schemas.microsoft.com/office/drawing/2014/main" id="{E6D6193D-C4BA-6E4F-9CC5-589F88E0DC84}"/>
                      </a:ext>
                    </a:extLst>
                  </p:cNvPr>
                  <p:cNvSpPr>
                    <a:spLocks noChangeAspect="1"/>
                  </p:cNvSpPr>
                  <p:nvPr/>
                </p:nvSpPr>
                <p:spPr>
                  <a:xfrm>
                    <a:off x="2657856" y="3268076"/>
                    <a:ext cx="365760" cy="36576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3" name="Oval 132">
                    <a:extLst>
                      <a:ext uri="{FF2B5EF4-FFF2-40B4-BE49-F238E27FC236}">
                        <a16:creationId xmlns:a16="http://schemas.microsoft.com/office/drawing/2014/main" id="{92DFE1CF-2A47-AD48-8A92-76DA14DBE136}"/>
                      </a:ext>
                    </a:extLst>
                  </p:cNvPr>
                  <p:cNvSpPr>
                    <a:spLocks noChangeAspect="1"/>
                  </p:cNvSpPr>
                  <p:nvPr/>
                </p:nvSpPr>
                <p:spPr>
                  <a:xfrm>
                    <a:off x="4818350" y="3268076"/>
                    <a:ext cx="365760" cy="36576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134" name="Straight Connector 133">
                    <a:extLst>
                      <a:ext uri="{FF2B5EF4-FFF2-40B4-BE49-F238E27FC236}">
                        <a16:creationId xmlns:a16="http://schemas.microsoft.com/office/drawing/2014/main" id="{DF3821DB-C4D7-4745-976F-A0855E2E2F35}"/>
                      </a:ext>
                    </a:extLst>
                  </p:cNvPr>
                  <p:cNvCxnSpPr>
                    <a:cxnSpLocks/>
                    <a:stCxn id="132" idx="6"/>
                    <a:endCxn id="133" idx="2"/>
                  </p:cNvCxnSpPr>
                  <p:nvPr/>
                </p:nvCxnSpPr>
                <p:spPr>
                  <a:xfrm>
                    <a:off x="3023616" y="3450956"/>
                    <a:ext cx="1794734"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C4A24EF7-4CE8-2C41-A5C6-98EFA4AC0946}"/>
                    </a:ext>
                  </a:extLst>
                </p:cNvPr>
                <p:cNvGrpSpPr/>
                <p:nvPr/>
              </p:nvGrpSpPr>
              <p:grpSpPr>
                <a:xfrm>
                  <a:off x="5618900" y="3686562"/>
                  <a:ext cx="2526254" cy="365760"/>
                  <a:chOff x="2657856" y="3763621"/>
                  <a:chExt cx="2526254" cy="365760"/>
                </a:xfrm>
                <a:grpFill/>
              </p:grpSpPr>
              <p:sp>
                <p:nvSpPr>
                  <p:cNvPr id="129" name="Oval 128">
                    <a:extLst>
                      <a:ext uri="{FF2B5EF4-FFF2-40B4-BE49-F238E27FC236}">
                        <a16:creationId xmlns:a16="http://schemas.microsoft.com/office/drawing/2014/main" id="{DE25E9E1-0D96-AE4A-8C77-AECA8D41DDEC}"/>
                      </a:ext>
                    </a:extLst>
                  </p:cNvPr>
                  <p:cNvSpPr>
                    <a:spLocks noChangeAspect="1"/>
                  </p:cNvSpPr>
                  <p:nvPr/>
                </p:nvSpPr>
                <p:spPr>
                  <a:xfrm>
                    <a:off x="2657856" y="3763621"/>
                    <a:ext cx="365760" cy="36576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0" name="Oval 129">
                    <a:extLst>
                      <a:ext uri="{FF2B5EF4-FFF2-40B4-BE49-F238E27FC236}">
                        <a16:creationId xmlns:a16="http://schemas.microsoft.com/office/drawing/2014/main" id="{65EC44A3-D116-CB4C-AE12-2C7DAC482938}"/>
                      </a:ext>
                    </a:extLst>
                  </p:cNvPr>
                  <p:cNvSpPr>
                    <a:spLocks noChangeAspect="1"/>
                  </p:cNvSpPr>
                  <p:nvPr/>
                </p:nvSpPr>
                <p:spPr>
                  <a:xfrm>
                    <a:off x="4818350" y="3763621"/>
                    <a:ext cx="365760" cy="36576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31" name="Straight Connector 130">
                    <a:extLst>
                      <a:ext uri="{FF2B5EF4-FFF2-40B4-BE49-F238E27FC236}">
                        <a16:creationId xmlns:a16="http://schemas.microsoft.com/office/drawing/2014/main" id="{77082F7E-75E7-7641-B3D3-FF714E45AB07}"/>
                      </a:ext>
                    </a:extLst>
                  </p:cNvPr>
                  <p:cNvCxnSpPr>
                    <a:stCxn id="129" idx="6"/>
                    <a:endCxn id="130" idx="2"/>
                  </p:cNvCxnSpPr>
                  <p:nvPr/>
                </p:nvCxnSpPr>
                <p:spPr>
                  <a:xfrm>
                    <a:off x="3023616" y="3946501"/>
                    <a:ext cx="1794734"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0F4B0232-B150-CE4C-8D4A-BABD543CD536}"/>
                    </a:ext>
                  </a:extLst>
                </p:cNvPr>
                <p:cNvGrpSpPr/>
                <p:nvPr/>
              </p:nvGrpSpPr>
              <p:grpSpPr>
                <a:xfrm>
                  <a:off x="5618900" y="4153625"/>
                  <a:ext cx="2526254" cy="365760"/>
                  <a:chOff x="2657856" y="4227252"/>
                  <a:chExt cx="2526254" cy="365760"/>
                </a:xfrm>
                <a:grpFill/>
              </p:grpSpPr>
              <p:sp>
                <p:nvSpPr>
                  <p:cNvPr id="126" name="Oval 125">
                    <a:extLst>
                      <a:ext uri="{FF2B5EF4-FFF2-40B4-BE49-F238E27FC236}">
                        <a16:creationId xmlns:a16="http://schemas.microsoft.com/office/drawing/2014/main" id="{4C9341AA-5E80-B04E-9D75-3B7297358EB8}"/>
                      </a:ext>
                    </a:extLst>
                  </p:cNvPr>
                  <p:cNvSpPr>
                    <a:spLocks noChangeAspect="1"/>
                  </p:cNvSpPr>
                  <p:nvPr/>
                </p:nvSpPr>
                <p:spPr>
                  <a:xfrm>
                    <a:off x="2657856" y="4227252"/>
                    <a:ext cx="365760" cy="36576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7" name="Oval 126">
                    <a:extLst>
                      <a:ext uri="{FF2B5EF4-FFF2-40B4-BE49-F238E27FC236}">
                        <a16:creationId xmlns:a16="http://schemas.microsoft.com/office/drawing/2014/main" id="{196A91BB-DE87-F84E-8986-6A4C4B934FCB}"/>
                      </a:ext>
                    </a:extLst>
                  </p:cNvPr>
                  <p:cNvSpPr>
                    <a:spLocks noChangeAspect="1"/>
                  </p:cNvSpPr>
                  <p:nvPr/>
                </p:nvSpPr>
                <p:spPr>
                  <a:xfrm>
                    <a:off x="4818350" y="4227252"/>
                    <a:ext cx="365760" cy="36576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28" name="Straight Connector 127">
                    <a:extLst>
                      <a:ext uri="{FF2B5EF4-FFF2-40B4-BE49-F238E27FC236}">
                        <a16:creationId xmlns:a16="http://schemas.microsoft.com/office/drawing/2014/main" id="{9C847EF2-E797-AB4C-9979-2DD3C1EDF848}"/>
                      </a:ext>
                    </a:extLst>
                  </p:cNvPr>
                  <p:cNvCxnSpPr>
                    <a:cxnSpLocks/>
                    <a:stCxn id="126" idx="6"/>
                    <a:endCxn id="127" idx="2"/>
                  </p:cNvCxnSpPr>
                  <p:nvPr/>
                </p:nvCxnSpPr>
                <p:spPr>
                  <a:xfrm>
                    <a:off x="3023616" y="4410132"/>
                    <a:ext cx="1794734"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3723DA2F-2870-B647-A5FA-E4C2DB3AF840}"/>
                    </a:ext>
                  </a:extLst>
                </p:cNvPr>
                <p:cNvGrpSpPr/>
                <p:nvPr/>
              </p:nvGrpSpPr>
              <p:grpSpPr>
                <a:xfrm>
                  <a:off x="5618900" y="4620688"/>
                  <a:ext cx="2526254" cy="365760"/>
                  <a:chOff x="2657856" y="4631874"/>
                  <a:chExt cx="2526254" cy="365760"/>
                </a:xfrm>
                <a:grpFill/>
              </p:grpSpPr>
              <p:sp>
                <p:nvSpPr>
                  <p:cNvPr id="123" name="Oval 122">
                    <a:extLst>
                      <a:ext uri="{FF2B5EF4-FFF2-40B4-BE49-F238E27FC236}">
                        <a16:creationId xmlns:a16="http://schemas.microsoft.com/office/drawing/2014/main" id="{0EB31B99-661C-A448-A859-2DA2330EE182}"/>
                      </a:ext>
                    </a:extLst>
                  </p:cNvPr>
                  <p:cNvSpPr>
                    <a:spLocks noChangeAspect="1"/>
                  </p:cNvSpPr>
                  <p:nvPr/>
                </p:nvSpPr>
                <p:spPr>
                  <a:xfrm>
                    <a:off x="2657856" y="4631874"/>
                    <a:ext cx="365760" cy="36576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4" name="Oval 123">
                    <a:extLst>
                      <a:ext uri="{FF2B5EF4-FFF2-40B4-BE49-F238E27FC236}">
                        <a16:creationId xmlns:a16="http://schemas.microsoft.com/office/drawing/2014/main" id="{8AD6F104-5ACB-E248-8B16-D3E0B67C2B36}"/>
                      </a:ext>
                    </a:extLst>
                  </p:cNvPr>
                  <p:cNvSpPr>
                    <a:spLocks noChangeAspect="1"/>
                  </p:cNvSpPr>
                  <p:nvPr/>
                </p:nvSpPr>
                <p:spPr>
                  <a:xfrm>
                    <a:off x="4818350" y="4631874"/>
                    <a:ext cx="365760" cy="36576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125" name="Straight Connector 124">
                    <a:extLst>
                      <a:ext uri="{FF2B5EF4-FFF2-40B4-BE49-F238E27FC236}">
                        <a16:creationId xmlns:a16="http://schemas.microsoft.com/office/drawing/2014/main" id="{BCB44CDC-E342-1949-99FB-E414EB226E53}"/>
                      </a:ext>
                    </a:extLst>
                  </p:cNvPr>
                  <p:cNvCxnSpPr>
                    <a:stCxn id="123" idx="6"/>
                    <a:endCxn id="124" idx="2"/>
                  </p:cNvCxnSpPr>
                  <p:nvPr/>
                </p:nvCxnSpPr>
                <p:spPr>
                  <a:xfrm>
                    <a:off x="3023616" y="4814754"/>
                    <a:ext cx="1794734"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53D6FCC9-AF91-1F42-9881-0039AD6D2072}"/>
                    </a:ext>
                  </a:extLst>
                </p:cNvPr>
                <p:cNvGrpSpPr/>
                <p:nvPr/>
              </p:nvGrpSpPr>
              <p:grpSpPr>
                <a:xfrm>
                  <a:off x="5618900" y="5087750"/>
                  <a:ext cx="2526254" cy="365760"/>
                  <a:chOff x="2657856" y="5085485"/>
                  <a:chExt cx="2526254" cy="365760"/>
                </a:xfrm>
                <a:grpFill/>
              </p:grpSpPr>
              <p:sp>
                <p:nvSpPr>
                  <p:cNvPr id="120" name="Oval 119">
                    <a:extLst>
                      <a:ext uri="{FF2B5EF4-FFF2-40B4-BE49-F238E27FC236}">
                        <a16:creationId xmlns:a16="http://schemas.microsoft.com/office/drawing/2014/main" id="{277BC272-D969-7F4B-A5B4-19ED2BA08FA9}"/>
                      </a:ext>
                    </a:extLst>
                  </p:cNvPr>
                  <p:cNvSpPr>
                    <a:spLocks noChangeAspect="1"/>
                  </p:cNvSpPr>
                  <p:nvPr/>
                </p:nvSpPr>
                <p:spPr>
                  <a:xfrm>
                    <a:off x="2657856" y="5085485"/>
                    <a:ext cx="365760" cy="36576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1" name="Oval 120">
                    <a:extLst>
                      <a:ext uri="{FF2B5EF4-FFF2-40B4-BE49-F238E27FC236}">
                        <a16:creationId xmlns:a16="http://schemas.microsoft.com/office/drawing/2014/main" id="{02EE2128-225D-8C4D-823D-6839B34088EC}"/>
                      </a:ext>
                    </a:extLst>
                  </p:cNvPr>
                  <p:cNvSpPr>
                    <a:spLocks noChangeAspect="1"/>
                  </p:cNvSpPr>
                  <p:nvPr/>
                </p:nvSpPr>
                <p:spPr>
                  <a:xfrm>
                    <a:off x="4818350" y="5085485"/>
                    <a:ext cx="365760" cy="365760"/>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22" name="Straight Connector 121">
                    <a:extLst>
                      <a:ext uri="{FF2B5EF4-FFF2-40B4-BE49-F238E27FC236}">
                        <a16:creationId xmlns:a16="http://schemas.microsoft.com/office/drawing/2014/main" id="{BE1098C6-A203-7D4A-94FE-75B3B25AAA5E}"/>
                      </a:ext>
                    </a:extLst>
                  </p:cNvPr>
                  <p:cNvCxnSpPr>
                    <a:stCxn id="120" idx="6"/>
                    <a:endCxn id="121" idx="2"/>
                  </p:cNvCxnSpPr>
                  <p:nvPr/>
                </p:nvCxnSpPr>
                <p:spPr>
                  <a:xfrm>
                    <a:off x="3023616" y="5268365"/>
                    <a:ext cx="1794734"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45" name="Group 144">
                <a:extLst>
                  <a:ext uri="{FF2B5EF4-FFF2-40B4-BE49-F238E27FC236}">
                    <a16:creationId xmlns:a16="http://schemas.microsoft.com/office/drawing/2014/main" id="{2BE41261-CC2C-0D4A-A5E2-5CEABEF6EFC4}"/>
                  </a:ext>
                </a:extLst>
              </p:cNvPr>
              <p:cNvGrpSpPr/>
              <p:nvPr/>
            </p:nvGrpSpPr>
            <p:grpSpPr>
              <a:xfrm>
                <a:off x="8657217" y="1790167"/>
                <a:ext cx="2526254" cy="3635200"/>
                <a:chOff x="2657856" y="1816045"/>
                <a:chExt cx="2526254" cy="3635200"/>
              </a:xfrm>
              <a:solidFill>
                <a:schemeClr val="accent6"/>
              </a:solidFill>
            </p:grpSpPr>
            <p:grpSp>
              <p:nvGrpSpPr>
                <p:cNvPr id="146" name="Group 145">
                  <a:extLst>
                    <a:ext uri="{FF2B5EF4-FFF2-40B4-BE49-F238E27FC236}">
                      <a16:creationId xmlns:a16="http://schemas.microsoft.com/office/drawing/2014/main" id="{363244F6-A17A-3B40-837B-9F26EE6CD40B}"/>
                    </a:ext>
                  </a:extLst>
                </p:cNvPr>
                <p:cNvGrpSpPr/>
                <p:nvPr/>
              </p:nvGrpSpPr>
              <p:grpSpPr>
                <a:xfrm>
                  <a:off x="2657856" y="1816045"/>
                  <a:ext cx="2526254" cy="365760"/>
                  <a:chOff x="2657856" y="1816045"/>
                  <a:chExt cx="2526254" cy="365760"/>
                </a:xfrm>
                <a:grpFill/>
              </p:grpSpPr>
              <p:sp>
                <p:nvSpPr>
                  <p:cNvPr id="175" name="Oval 174">
                    <a:extLst>
                      <a:ext uri="{FF2B5EF4-FFF2-40B4-BE49-F238E27FC236}">
                        <a16:creationId xmlns:a16="http://schemas.microsoft.com/office/drawing/2014/main" id="{C423D7E8-FF25-6C4B-82A6-F4A8BC8853BD}"/>
                      </a:ext>
                    </a:extLst>
                  </p:cNvPr>
                  <p:cNvSpPr>
                    <a:spLocks noChangeAspect="1"/>
                  </p:cNvSpPr>
                  <p:nvPr/>
                </p:nvSpPr>
                <p:spPr>
                  <a:xfrm>
                    <a:off x="2657856" y="1816045"/>
                    <a:ext cx="365760" cy="36576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76" name="Oval 175">
                    <a:extLst>
                      <a:ext uri="{FF2B5EF4-FFF2-40B4-BE49-F238E27FC236}">
                        <a16:creationId xmlns:a16="http://schemas.microsoft.com/office/drawing/2014/main" id="{F3A398DD-3DF2-1C4E-A335-E8151CCD31D9}"/>
                      </a:ext>
                    </a:extLst>
                  </p:cNvPr>
                  <p:cNvSpPr>
                    <a:spLocks noChangeAspect="1"/>
                  </p:cNvSpPr>
                  <p:nvPr/>
                </p:nvSpPr>
                <p:spPr>
                  <a:xfrm>
                    <a:off x="4818350" y="1816045"/>
                    <a:ext cx="365760" cy="36576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77" name="Straight Connector 176">
                    <a:extLst>
                      <a:ext uri="{FF2B5EF4-FFF2-40B4-BE49-F238E27FC236}">
                        <a16:creationId xmlns:a16="http://schemas.microsoft.com/office/drawing/2014/main" id="{C4D22B78-A3A1-CD44-8AF4-BB03F2BEFFB2}"/>
                      </a:ext>
                    </a:extLst>
                  </p:cNvPr>
                  <p:cNvCxnSpPr>
                    <a:stCxn id="175" idx="6"/>
                    <a:endCxn id="176" idx="2"/>
                  </p:cNvCxnSpPr>
                  <p:nvPr/>
                </p:nvCxnSpPr>
                <p:spPr>
                  <a:xfrm>
                    <a:off x="3023616" y="1998925"/>
                    <a:ext cx="1794734"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7B2F68B4-0E74-6C4E-A2F5-56836C9F3353}"/>
                    </a:ext>
                  </a:extLst>
                </p:cNvPr>
                <p:cNvGrpSpPr/>
                <p:nvPr/>
              </p:nvGrpSpPr>
              <p:grpSpPr>
                <a:xfrm>
                  <a:off x="2657856" y="2283108"/>
                  <a:ext cx="2526254" cy="365760"/>
                  <a:chOff x="2657856" y="2275511"/>
                  <a:chExt cx="2526254" cy="365760"/>
                </a:xfrm>
                <a:grpFill/>
              </p:grpSpPr>
              <p:sp>
                <p:nvSpPr>
                  <p:cNvPr id="172" name="Oval 171">
                    <a:extLst>
                      <a:ext uri="{FF2B5EF4-FFF2-40B4-BE49-F238E27FC236}">
                        <a16:creationId xmlns:a16="http://schemas.microsoft.com/office/drawing/2014/main" id="{B4ED2030-03D7-504B-A479-5F2F6C2329DF}"/>
                      </a:ext>
                    </a:extLst>
                  </p:cNvPr>
                  <p:cNvSpPr>
                    <a:spLocks noChangeAspect="1"/>
                  </p:cNvSpPr>
                  <p:nvPr/>
                </p:nvSpPr>
                <p:spPr>
                  <a:xfrm>
                    <a:off x="2657856" y="2275511"/>
                    <a:ext cx="365760" cy="36576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73" name="Oval 172">
                    <a:extLst>
                      <a:ext uri="{FF2B5EF4-FFF2-40B4-BE49-F238E27FC236}">
                        <a16:creationId xmlns:a16="http://schemas.microsoft.com/office/drawing/2014/main" id="{23B02C00-E576-2849-8F9B-9D99FFA9B515}"/>
                      </a:ext>
                    </a:extLst>
                  </p:cNvPr>
                  <p:cNvSpPr>
                    <a:spLocks noChangeAspect="1"/>
                  </p:cNvSpPr>
                  <p:nvPr/>
                </p:nvSpPr>
                <p:spPr>
                  <a:xfrm>
                    <a:off x="4818350" y="2275511"/>
                    <a:ext cx="365760" cy="36576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74" name="Straight Connector 173">
                    <a:extLst>
                      <a:ext uri="{FF2B5EF4-FFF2-40B4-BE49-F238E27FC236}">
                        <a16:creationId xmlns:a16="http://schemas.microsoft.com/office/drawing/2014/main" id="{8686AF79-62BF-FF46-A78E-B7703B803DF4}"/>
                      </a:ext>
                    </a:extLst>
                  </p:cNvPr>
                  <p:cNvCxnSpPr>
                    <a:stCxn id="172" idx="6"/>
                    <a:endCxn id="173" idx="2"/>
                  </p:cNvCxnSpPr>
                  <p:nvPr/>
                </p:nvCxnSpPr>
                <p:spPr>
                  <a:xfrm>
                    <a:off x="3023616" y="2458391"/>
                    <a:ext cx="1794734"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40F93D38-27DD-C04F-A55A-E5E508D23AA8}"/>
                    </a:ext>
                  </a:extLst>
                </p:cNvPr>
                <p:cNvGrpSpPr/>
                <p:nvPr/>
              </p:nvGrpSpPr>
              <p:grpSpPr>
                <a:xfrm>
                  <a:off x="2657856" y="2750171"/>
                  <a:ext cx="2526254" cy="365760"/>
                  <a:chOff x="2657856" y="2799008"/>
                  <a:chExt cx="2526254" cy="365760"/>
                </a:xfrm>
                <a:grpFill/>
              </p:grpSpPr>
              <p:sp>
                <p:nvSpPr>
                  <p:cNvPr id="169" name="Oval 168">
                    <a:extLst>
                      <a:ext uri="{FF2B5EF4-FFF2-40B4-BE49-F238E27FC236}">
                        <a16:creationId xmlns:a16="http://schemas.microsoft.com/office/drawing/2014/main" id="{12AC9BC2-C0B7-7C4F-8395-834501AD18DF}"/>
                      </a:ext>
                    </a:extLst>
                  </p:cNvPr>
                  <p:cNvSpPr>
                    <a:spLocks noChangeAspect="1"/>
                  </p:cNvSpPr>
                  <p:nvPr/>
                </p:nvSpPr>
                <p:spPr>
                  <a:xfrm>
                    <a:off x="2657856" y="2799008"/>
                    <a:ext cx="365760" cy="36576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70" name="Oval 169">
                    <a:extLst>
                      <a:ext uri="{FF2B5EF4-FFF2-40B4-BE49-F238E27FC236}">
                        <a16:creationId xmlns:a16="http://schemas.microsoft.com/office/drawing/2014/main" id="{BE7449E9-1BDA-A946-A1D2-51690D6E24A9}"/>
                      </a:ext>
                    </a:extLst>
                  </p:cNvPr>
                  <p:cNvSpPr>
                    <a:spLocks noChangeAspect="1"/>
                  </p:cNvSpPr>
                  <p:nvPr/>
                </p:nvSpPr>
                <p:spPr>
                  <a:xfrm>
                    <a:off x="4818350" y="2799008"/>
                    <a:ext cx="365760" cy="36576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71" name="Straight Connector 170">
                    <a:extLst>
                      <a:ext uri="{FF2B5EF4-FFF2-40B4-BE49-F238E27FC236}">
                        <a16:creationId xmlns:a16="http://schemas.microsoft.com/office/drawing/2014/main" id="{4892A73A-2E05-1E47-B4B3-C9B5031A2ADD}"/>
                      </a:ext>
                    </a:extLst>
                  </p:cNvPr>
                  <p:cNvCxnSpPr>
                    <a:cxnSpLocks/>
                    <a:stCxn id="169" idx="6"/>
                    <a:endCxn id="170" idx="2"/>
                  </p:cNvCxnSpPr>
                  <p:nvPr/>
                </p:nvCxnSpPr>
                <p:spPr>
                  <a:xfrm>
                    <a:off x="3023616" y="2981888"/>
                    <a:ext cx="1794734"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C0833D4B-5DCB-E44B-861D-141C63320B91}"/>
                    </a:ext>
                  </a:extLst>
                </p:cNvPr>
                <p:cNvGrpSpPr/>
                <p:nvPr/>
              </p:nvGrpSpPr>
              <p:grpSpPr>
                <a:xfrm>
                  <a:off x="2657856" y="3217234"/>
                  <a:ext cx="2526254" cy="365760"/>
                  <a:chOff x="2657856" y="3268076"/>
                  <a:chExt cx="2526254" cy="365760"/>
                </a:xfrm>
                <a:grpFill/>
              </p:grpSpPr>
              <p:sp>
                <p:nvSpPr>
                  <p:cNvPr id="166" name="Oval 165">
                    <a:extLst>
                      <a:ext uri="{FF2B5EF4-FFF2-40B4-BE49-F238E27FC236}">
                        <a16:creationId xmlns:a16="http://schemas.microsoft.com/office/drawing/2014/main" id="{C5C673E7-7B32-6C4A-96E5-BA389B3ACE51}"/>
                      </a:ext>
                    </a:extLst>
                  </p:cNvPr>
                  <p:cNvSpPr>
                    <a:spLocks noChangeAspect="1"/>
                  </p:cNvSpPr>
                  <p:nvPr/>
                </p:nvSpPr>
                <p:spPr>
                  <a:xfrm>
                    <a:off x="2657856" y="3268076"/>
                    <a:ext cx="365760" cy="36576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67" name="Oval 166">
                    <a:extLst>
                      <a:ext uri="{FF2B5EF4-FFF2-40B4-BE49-F238E27FC236}">
                        <a16:creationId xmlns:a16="http://schemas.microsoft.com/office/drawing/2014/main" id="{7DD131FB-1D50-AF45-AABF-DFAE1E7766F6}"/>
                      </a:ext>
                    </a:extLst>
                  </p:cNvPr>
                  <p:cNvSpPr>
                    <a:spLocks noChangeAspect="1"/>
                  </p:cNvSpPr>
                  <p:nvPr/>
                </p:nvSpPr>
                <p:spPr>
                  <a:xfrm>
                    <a:off x="4818350" y="3268076"/>
                    <a:ext cx="365760" cy="36576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68" name="Straight Connector 167">
                    <a:extLst>
                      <a:ext uri="{FF2B5EF4-FFF2-40B4-BE49-F238E27FC236}">
                        <a16:creationId xmlns:a16="http://schemas.microsoft.com/office/drawing/2014/main" id="{0A9E5D5A-12E1-6946-AF58-7C01E0C422F5}"/>
                      </a:ext>
                    </a:extLst>
                  </p:cNvPr>
                  <p:cNvCxnSpPr>
                    <a:stCxn id="166" idx="6"/>
                    <a:endCxn id="167" idx="2"/>
                  </p:cNvCxnSpPr>
                  <p:nvPr/>
                </p:nvCxnSpPr>
                <p:spPr>
                  <a:xfrm>
                    <a:off x="3023616" y="3450956"/>
                    <a:ext cx="1794734"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C8202CCC-D245-094F-90C0-E7F1FD9AC07D}"/>
                    </a:ext>
                  </a:extLst>
                </p:cNvPr>
                <p:cNvGrpSpPr/>
                <p:nvPr/>
              </p:nvGrpSpPr>
              <p:grpSpPr>
                <a:xfrm>
                  <a:off x="2657856" y="3684297"/>
                  <a:ext cx="2526254" cy="365760"/>
                  <a:chOff x="2657856" y="3763621"/>
                  <a:chExt cx="2526254" cy="365760"/>
                </a:xfrm>
                <a:grpFill/>
              </p:grpSpPr>
              <p:sp>
                <p:nvSpPr>
                  <p:cNvPr id="163" name="Oval 162">
                    <a:extLst>
                      <a:ext uri="{FF2B5EF4-FFF2-40B4-BE49-F238E27FC236}">
                        <a16:creationId xmlns:a16="http://schemas.microsoft.com/office/drawing/2014/main" id="{7182CF4C-83ED-E149-8EC3-21460FE953EC}"/>
                      </a:ext>
                    </a:extLst>
                  </p:cNvPr>
                  <p:cNvSpPr>
                    <a:spLocks noChangeAspect="1"/>
                  </p:cNvSpPr>
                  <p:nvPr/>
                </p:nvSpPr>
                <p:spPr>
                  <a:xfrm>
                    <a:off x="2657856" y="3763621"/>
                    <a:ext cx="365760" cy="36576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64" name="Oval 163">
                    <a:extLst>
                      <a:ext uri="{FF2B5EF4-FFF2-40B4-BE49-F238E27FC236}">
                        <a16:creationId xmlns:a16="http://schemas.microsoft.com/office/drawing/2014/main" id="{9807BF7C-68F4-F54C-B89E-A8FCC35F0656}"/>
                      </a:ext>
                    </a:extLst>
                  </p:cNvPr>
                  <p:cNvSpPr>
                    <a:spLocks noChangeAspect="1"/>
                  </p:cNvSpPr>
                  <p:nvPr/>
                </p:nvSpPr>
                <p:spPr>
                  <a:xfrm>
                    <a:off x="4818350" y="3763621"/>
                    <a:ext cx="365760" cy="36576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165" name="Straight Connector 164">
                    <a:extLst>
                      <a:ext uri="{FF2B5EF4-FFF2-40B4-BE49-F238E27FC236}">
                        <a16:creationId xmlns:a16="http://schemas.microsoft.com/office/drawing/2014/main" id="{57063922-D25C-1F43-93E1-98BFDD8F8223}"/>
                      </a:ext>
                    </a:extLst>
                  </p:cNvPr>
                  <p:cNvCxnSpPr>
                    <a:stCxn id="163" idx="6"/>
                    <a:endCxn id="164" idx="2"/>
                  </p:cNvCxnSpPr>
                  <p:nvPr/>
                </p:nvCxnSpPr>
                <p:spPr>
                  <a:xfrm>
                    <a:off x="3023616" y="3946501"/>
                    <a:ext cx="1794734"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D86C4D36-4854-9743-8B2A-3D9E31A1D4C5}"/>
                    </a:ext>
                  </a:extLst>
                </p:cNvPr>
                <p:cNvGrpSpPr/>
                <p:nvPr/>
              </p:nvGrpSpPr>
              <p:grpSpPr>
                <a:xfrm>
                  <a:off x="2657856" y="4151360"/>
                  <a:ext cx="2526254" cy="365760"/>
                  <a:chOff x="2657856" y="4227252"/>
                  <a:chExt cx="2526254" cy="365760"/>
                </a:xfrm>
                <a:grpFill/>
              </p:grpSpPr>
              <p:sp>
                <p:nvSpPr>
                  <p:cNvPr id="160" name="Oval 159">
                    <a:extLst>
                      <a:ext uri="{FF2B5EF4-FFF2-40B4-BE49-F238E27FC236}">
                        <a16:creationId xmlns:a16="http://schemas.microsoft.com/office/drawing/2014/main" id="{DB1B8019-F00D-944F-B3CA-08FDCD854650}"/>
                      </a:ext>
                    </a:extLst>
                  </p:cNvPr>
                  <p:cNvSpPr>
                    <a:spLocks noChangeAspect="1"/>
                  </p:cNvSpPr>
                  <p:nvPr/>
                </p:nvSpPr>
                <p:spPr>
                  <a:xfrm>
                    <a:off x="2657856" y="4227252"/>
                    <a:ext cx="365760" cy="36576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61" name="Oval 160">
                    <a:extLst>
                      <a:ext uri="{FF2B5EF4-FFF2-40B4-BE49-F238E27FC236}">
                        <a16:creationId xmlns:a16="http://schemas.microsoft.com/office/drawing/2014/main" id="{98BF5613-F0C0-9646-9411-D3AC60861BBA}"/>
                      </a:ext>
                    </a:extLst>
                  </p:cNvPr>
                  <p:cNvSpPr>
                    <a:spLocks noChangeAspect="1"/>
                  </p:cNvSpPr>
                  <p:nvPr/>
                </p:nvSpPr>
                <p:spPr>
                  <a:xfrm>
                    <a:off x="4818350" y="4227252"/>
                    <a:ext cx="365760" cy="36576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162" name="Straight Connector 161">
                    <a:extLst>
                      <a:ext uri="{FF2B5EF4-FFF2-40B4-BE49-F238E27FC236}">
                        <a16:creationId xmlns:a16="http://schemas.microsoft.com/office/drawing/2014/main" id="{B11F4211-CAA0-C44E-9087-C66CF2AB2051}"/>
                      </a:ext>
                    </a:extLst>
                  </p:cNvPr>
                  <p:cNvCxnSpPr>
                    <a:cxnSpLocks/>
                    <a:stCxn id="160" idx="6"/>
                    <a:endCxn id="161" idx="2"/>
                  </p:cNvCxnSpPr>
                  <p:nvPr/>
                </p:nvCxnSpPr>
                <p:spPr>
                  <a:xfrm>
                    <a:off x="3023616" y="4410132"/>
                    <a:ext cx="1794734"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3F3C04B3-6467-E847-B399-E8B9BD9C6954}"/>
                    </a:ext>
                  </a:extLst>
                </p:cNvPr>
                <p:cNvGrpSpPr/>
                <p:nvPr/>
              </p:nvGrpSpPr>
              <p:grpSpPr>
                <a:xfrm>
                  <a:off x="2657856" y="4618423"/>
                  <a:ext cx="2526254" cy="365760"/>
                  <a:chOff x="2657856" y="4631874"/>
                  <a:chExt cx="2526254" cy="365760"/>
                </a:xfrm>
                <a:grpFill/>
              </p:grpSpPr>
              <p:sp>
                <p:nvSpPr>
                  <p:cNvPr id="157" name="Oval 156">
                    <a:extLst>
                      <a:ext uri="{FF2B5EF4-FFF2-40B4-BE49-F238E27FC236}">
                        <a16:creationId xmlns:a16="http://schemas.microsoft.com/office/drawing/2014/main" id="{FFCDEDE9-9E56-AB4D-BD74-0806E817BD05}"/>
                      </a:ext>
                    </a:extLst>
                  </p:cNvPr>
                  <p:cNvSpPr>
                    <a:spLocks noChangeAspect="1"/>
                  </p:cNvSpPr>
                  <p:nvPr/>
                </p:nvSpPr>
                <p:spPr>
                  <a:xfrm>
                    <a:off x="2657856" y="4631874"/>
                    <a:ext cx="365760" cy="36576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8" name="Oval 157">
                    <a:extLst>
                      <a:ext uri="{FF2B5EF4-FFF2-40B4-BE49-F238E27FC236}">
                        <a16:creationId xmlns:a16="http://schemas.microsoft.com/office/drawing/2014/main" id="{D67B1EF5-5684-C143-A672-0DFEDAB147B0}"/>
                      </a:ext>
                    </a:extLst>
                  </p:cNvPr>
                  <p:cNvSpPr>
                    <a:spLocks noChangeAspect="1"/>
                  </p:cNvSpPr>
                  <p:nvPr/>
                </p:nvSpPr>
                <p:spPr>
                  <a:xfrm>
                    <a:off x="4818350" y="4631874"/>
                    <a:ext cx="365760" cy="36576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159" name="Straight Connector 158">
                    <a:extLst>
                      <a:ext uri="{FF2B5EF4-FFF2-40B4-BE49-F238E27FC236}">
                        <a16:creationId xmlns:a16="http://schemas.microsoft.com/office/drawing/2014/main" id="{7827E332-3E38-F748-9D6B-AFA0A0E0C472}"/>
                      </a:ext>
                    </a:extLst>
                  </p:cNvPr>
                  <p:cNvCxnSpPr>
                    <a:stCxn id="157" idx="6"/>
                    <a:endCxn id="158" idx="2"/>
                  </p:cNvCxnSpPr>
                  <p:nvPr/>
                </p:nvCxnSpPr>
                <p:spPr>
                  <a:xfrm>
                    <a:off x="3023616" y="4814754"/>
                    <a:ext cx="1794734"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BB287B88-F353-D14D-B81E-A1CC1D5D0BA6}"/>
                    </a:ext>
                  </a:extLst>
                </p:cNvPr>
                <p:cNvGrpSpPr/>
                <p:nvPr/>
              </p:nvGrpSpPr>
              <p:grpSpPr>
                <a:xfrm>
                  <a:off x="2657856" y="5085485"/>
                  <a:ext cx="2526254" cy="365760"/>
                  <a:chOff x="2657856" y="5085485"/>
                  <a:chExt cx="2526254" cy="365760"/>
                </a:xfrm>
                <a:grpFill/>
              </p:grpSpPr>
              <p:sp>
                <p:nvSpPr>
                  <p:cNvPr id="154" name="Oval 153">
                    <a:extLst>
                      <a:ext uri="{FF2B5EF4-FFF2-40B4-BE49-F238E27FC236}">
                        <a16:creationId xmlns:a16="http://schemas.microsoft.com/office/drawing/2014/main" id="{FBE58402-4514-3F44-98F3-CE5CA8A7CD30}"/>
                      </a:ext>
                    </a:extLst>
                  </p:cNvPr>
                  <p:cNvSpPr>
                    <a:spLocks noChangeAspect="1"/>
                  </p:cNvSpPr>
                  <p:nvPr/>
                </p:nvSpPr>
                <p:spPr>
                  <a:xfrm>
                    <a:off x="2657856" y="5085485"/>
                    <a:ext cx="365760" cy="36576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55" name="Oval 154">
                    <a:extLst>
                      <a:ext uri="{FF2B5EF4-FFF2-40B4-BE49-F238E27FC236}">
                        <a16:creationId xmlns:a16="http://schemas.microsoft.com/office/drawing/2014/main" id="{D9C2F256-BE6F-2544-A28C-46BBD914364C}"/>
                      </a:ext>
                    </a:extLst>
                  </p:cNvPr>
                  <p:cNvSpPr>
                    <a:spLocks noChangeAspect="1"/>
                  </p:cNvSpPr>
                  <p:nvPr/>
                </p:nvSpPr>
                <p:spPr>
                  <a:xfrm>
                    <a:off x="4818350" y="5085485"/>
                    <a:ext cx="365760" cy="36576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156" name="Straight Connector 155">
                    <a:extLst>
                      <a:ext uri="{FF2B5EF4-FFF2-40B4-BE49-F238E27FC236}">
                        <a16:creationId xmlns:a16="http://schemas.microsoft.com/office/drawing/2014/main" id="{3055D773-A979-6147-B43C-2094E467A8F8}"/>
                      </a:ext>
                    </a:extLst>
                  </p:cNvPr>
                  <p:cNvCxnSpPr>
                    <a:stCxn id="154" idx="6"/>
                    <a:endCxn id="155" idx="2"/>
                  </p:cNvCxnSpPr>
                  <p:nvPr/>
                </p:nvCxnSpPr>
                <p:spPr>
                  <a:xfrm>
                    <a:off x="3023616" y="5268365"/>
                    <a:ext cx="1794734"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mc:Choice xmlns:a14="http://schemas.microsoft.com/office/drawing/2010/main" Requires="a14">
            <p:sp>
              <p:nvSpPr>
                <p:cNvPr id="179" name="TextBox 178">
                  <a:extLst>
                    <a:ext uri="{FF2B5EF4-FFF2-40B4-BE49-F238E27FC236}">
                      <a16:creationId xmlns:a16="http://schemas.microsoft.com/office/drawing/2014/main" id="{0E6B9803-30E5-2A4C-87A6-87EE50FB202B}"/>
                    </a:ext>
                  </a:extLst>
                </p:cNvPr>
                <p:cNvSpPr txBox="1"/>
                <p:nvPr/>
              </p:nvSpPr>
              <p:spPr>
                <a:xfrm>
                  <a:off x="3082573" y="6082895"/>
                  <a:ext cx="94634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p:sp>
              <p:nvSpPr>
                <p:cNvPr id="179" name="TextBox 178">
                  <a:extLst>
                    <a:ext uri="{FF2B5EF4-FFF2-40B4-BE49-F238E27FC236}">
                      <a16:creationId xmlns:a16="http://schemas.microsoft.com/office/drawing/2014/main" id="{0E6B9803-30E5-2A4C-87A6-87EE50FB202B}"/>
                    </a:ext>
                  </a:extLst>
                </p:cNvPr>
                <p:cNvSpPr txBox="1">
                  <a:spLocks noRot="1" noChangeAspect="1" noMove="1" noResize="1" noEditPoints="1" noAdjustHandles="1" noChangeArrowheads="1" noChangeShapeType="1" noTextEdit="1"/>
                </p:cNvSpPr>
                <p:nvPr/>
              </p:nvSpPr>
              <p:spPr>
                <a:xfrm>
                  <a:off x="3082573" y="6082895"/>
                  <a:ext cx="946349" cy="369332"/>
                </a:xfrm>
                <a:prstGeom prst="rect">
                  <a:avLst/>
                </a:prstGeom>
                <a:blipFill>
                  <a:blip r:embed="rId2"/>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1" name="TextBox 180">
                  <a:extLst>
                    <a:ext uri="{FF2B5EF4-FFF2-40B4-BE49-F238E27FC236}">
                      <a16:creationId xmlns:a16="http://schemas.microsoft.com/office/drawing/2014/main" id="{2502B133-9FBF-6548-966E-48761CF83131}"/>
                    </a:ext>
                  </a:extLst>
                </p:cNvPr>
                <p:cNvSpPr txBox="1"/>
                <p:nvPr/>
              </p:nvSpPr>
              <p:spPr>
                <a:xfrm>
                  <a:off x="6382018" y="6082895"/>
                  <a:ext cx="100001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p:sp>
              <p:nvSpPr>
                <p:cNvPr id="181" name="TextBox 180">
                  <a:extLst>
                    <a:ext uri="{FF2B5EF4-FFF2-40B4-BE49-F238E27FC236}">
                      <a16:creationId xmlns:a16="http://schemas.microsoft.com/office/drawing/2014/main" id="{2502B133-9FBF-6548-966E-48761CF83131}"/>
                    </a:ext>
                  </a:extLst>
                </p:cNvPr>
                <p:cNvSpPr txBox="1">
                  <a:spLocks noRot="1" noChangeAspect="1" noMove="1" noResize="1" noEditPoints="1" noAdjustHandles="1" noChangeArrowheads="1" noChangeShapeType="1" noTextEdit="1"/>
                </p:cNvSpPr>
                <p:nvPr/>
              </p:nvSpPr>
              <p:spPr>
                <a:xfrm>
                  <a:off x="6382018" y="6082895"/>
                  <a:ext cx="1000017"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2" name="TextBox 181">
                  <a:extLst>
                    <a:ext uri="{FF2B5EF4-FFF2-40B4-BE49-F238E27FC236}">
                      <a16:creationId xmlns:a16="http://schemas.microsoft.com/office/drawing/2014/main" id="{25BA3FF5-7171-0A42-B4B3-2398C5F42187}"/>
                    </a:ext>
                  </a:extLst>
                </p:cNvPr>
                <p:cNvSpPr txBox="1"/>
                <p:nvPr/>
              </p:nvSpPr>
              <p:spPr>
                <a:xfrm>
                  <a:off x="9420335" y="6082895"/>
                  <a:ext cx="100168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p:sp>
              <p:nvSpPr>
                <p:cNvPr id="182" name="TextBox 181">
                  <a:extLst>
                    <a:ext uri="{FF2B5EF4-FFF2-40B4-BE49-F238E27FC236}">
                      <a16:creationId xmlns:a16="http://schemas.microsoft.com/office/drawing/2014/main" id="{25BA3FF5-7171-0A42-B4B3-2398C5F42187}"/>
                    </a:ext>
                  </a:extLst>
                </p:cNvPr>
                <p:cNvSpPr txBox="1">
                  <a:spLocks noRot="1" noChangeAspect="1" noMove="1" noResize="1" noEditPoints="1" noAdjustHandles="1" noChangeArrowheads="1" noChangeShapeType="1" noTextEdit="1"/>
                </p:cNvSpPr>
                <p:nvPr/>
              </p:nvSpPr>
              <p:spPr>
                <a:xfrm>
                  <a:off x="9420335" y="6082895"/>
                  <a:ext cx="1001684" cy="369332"/>
                </a:xfrm>
                <a:prstGeom prst="rect">
                  <a:avLst/>
                </a:prstGeom>
                <a:blipFill>
                  <a:blip r:embed="rId4"/>
                  <a:stretch>
                    <a:fillRect b="-13333"/>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87" name="TextBox 186">
                <a:extLst>
                  <a:ext uri="{FF2B5EF4-FFF2-40B4-BE49-F238E27FC236}">
                    <a16:creationId xmlns:a16="http://schemas.microsoft.com/office/drawing/2014/main" id="{15571AAA-9AA7-B642-9D35-754751E6FB1C}"/>
                  </a:ext>
                </a:extLst>
              </p:cNvPr>
              <p:cNvSpPr txBox="1"/>
              <p:nvPr/>
            </p:nvSpPr>
            <p:spPr>
              <a:xfrm>
                <a:off x="1475317" y="5578867"/>
                <a:ext cx="9472468" cy="830997"/>
              </a:xfrm>
              <a:prstGeom prst="rect">
                <a:avLst/>
              </a:prstGeom>
              <a:noFill/>
            </p:spPr>
            <p:txBody>
              <a:bodyPr wrap="square" rtlCol="0">
                <a:spAutoFit/>
              </a:bodyPr>
              <a:lstStyle/>
              <a:p>
                <a:r>
                  <a:rPr lang="en-US" sz="1200" dirty="0"/>
                  <a:t>positive triplets (left) are the basis of forming a minibatch. CPU based processes corrupt the triplets within minibatches by uniformly sampling from set of tails for tail corruption. The number of samples per head is proportional to degree of each node. For instance in this example we have 4  positive samples with </a:t>
                </a:r>
                <a14:m>
                  <m:oMath xmlns:m="http://schemas.openxmlformats.org/officeDocument/2006/math">
                    <m:r>
                      <a:rPr lang="en-US" sz="1200" i="1">
                        <a:latin typeface="Cambria Math" panose="02040503050406030204" pitchFamily="18" charset="0"/>
                      </a:rPr>
                      <m:t>h</m:t>
                    </m:r>
                    <m:r>
                      <a:rPr lang="en-US" sz="1200" b="0" i="1" smtClean="0">
                        <a:latin typeface="Cambria Math" panose="02040503050406030204" pitchFamily="18" charset="0"/>
                      </a:rPr>
                      <m:t>=1</m:t>
                    </m:r>
                    <m:r>
                      <a:rPr lang="en-US" sz="1200" b="0" i="0" smtClean="0">
                        <a:latin typeface="Cambria Math" panose="02040503050406030204" pitchFamily="18" charset="0"/>
                      </a:rPr>
                      <m:t>. </m:t>
                    </m:r>
                  </m:oMath>
                </a14:m>
                <a:r>
                  <a:rPr lang="en-US" sz="1200" dirty="0"/>
                  <a:t>We, therefore, have sampled uniformly 4 corrupted tails from the set of tail values. The same is applicable to corrupting heads. This results in a larger number of negatively sampled training instances for triplets with </a:t>
                </a:r>
                <a14:m>
                  <m:oMath xmlns:m="http://schemas.openxmlformats.org/officeDocument/2006/math">
                    <m:r>
                      <a:rPr lang="en-US" sz="1200" i="1">
                        <a:latin typeface="Cambria Math" panose="02040503050406030204" pitchFamily="18" charset="0"/>
                      </a:rPr>
                      <m:t>h</m:t>
                    </m:r>
                    <m:r>
                      <a:rPr lang="en-US" sz="1200" i="1">
                        <a:latin typeface="Cambria Math" panose="02040503050406030204" pitchFamily="18" charset="0"/>
                      </a:rPr>
                      <m:t>=1</m:t>
                    </m:r>
                  </m:oMath>
                </a14:m>
                <a:r>
                  <a:rPr lang="en-US" sz="1200" dirty="0"/>
                  <a:t>. </a:t>
                </a:r>
              </a:p>
            </p:txBody>
          </p:sp>
        </mc:Choice>
        <mc:Fallback>
          <p:sp>
            <p:nvSpPr>
              <p:cNvPr id="187" name="TextBox 186">
                <a:extLst>
                  <a:ext uri="{FF2B5EF4-FFF2-40B4-BE49-F238E27FC236}">
                    <a16:creationId xmlns:a16="http://schemas.microsoft.com/office/drawing/2014/main" id="{15571AAA-9AA7-B642-9D35-754751E6FB1C}"/>
                  </a:ext>
                </a:extLst>
              </p:cNvPr>
              <p:cNvSpPr txBox="1">
                <a:spLocks noRot="1" noChangeAspect="1" noMove="1" noResize="1" noEditPoints="1" noAdjustHandles="1" noChangeArrowheads="1" noChangeShapeType="1" noTextEdit="1"/>
              </p:cNvSpPr>
              <p:nvPr/>
            </p:nvSpPr>
            <p:spPr>
              <a:xfrm>
                <a:off x="1475317" y="5578867"/>
                <a:ext cx="9472468" cy="830997"/>
              </a:xfrm>
              <a:prstGeom prst="rect">
                <a:avLst/>
              </a:prstGeom>
              <a:blipFill>
                <a:blip r:embed="rId5"/>
                <a:stretch>
                  <a:fillRect b="-2985"/>
                </a:stretch>
              </a:blipFill>
            </p:spPr>
            <p:txBody>
              <a:bodyPr/>
              <a:lstStyle/>
              <a:p>
                <a:r>
                  <a:rPr lang="en-US">
                    <a:noFill/>
                  </a:rPr>
                  <a:t> </a:t>
                </a:r>
              </a:p>
            </p:txBody>
          </p:sp>
        </mc:Fallback>
      </mc:AlternateContent>
    </p:spTree>
    <p:extLst>
      <p:ext uri="{BB962C8B-B14F-4D97-AF65-F5344CB8AC3E}">
        <p14:creationId xmlns:p14="http://schemas.microsoft.com/office/powerpoint/2010/main" val="3142792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Partitioning Relations</a:t>
            </a:r>
          </a:p>
        </p:txBody>
      </p:sp>
    </p:spTree>
    <p:extLst>
      <p:ext uri="{BB962C8B-B14F-4D97-AF65-F5344CB8AC3E}">
        <p14:creationId xmlns:p14="http://schemas.microsoft.com/office/powerpoint/2010/main" val="360273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E56D7-0F5B-634B-8580-EC7FF26639DC}"/>
              </a:ext>
            </a:extLst>
          </p:cNvPr>
          <p:cNvSpPr>
            <a:spLocks noGrp="1"/>
          </p:cNvSpPr>
          <p:nvPr>
            <p:ph type="title"/>
          </p:nvPr>
        </p:nvSpPr>
        <p:spPr/>
        <p:txBody>
          <a:bodyPr/>
          <a:lstStyle/>
          <a:p>
            <a:r>
              <a:rPr lang="en-US" dirty="0"/>
              <a:t>Dense or Sparse?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72CBD1-9568-0F4F-8567-33C6FB722949}"/>
                  </a:ext>
                </a:extLst>
              </p:cNvPr>
              <p:cNvSpPr>
                <a:spLocks noGrp="1"/>
              </p:cNvSpPr>
              <p:nvPr>
                <p:ph idx="1"/>
              </p:nvPr>
            </p:nvSpPr>
            <p:spPr/>
            <p:txBody>
              <a:bodyPr/>
              <a:lstStyle/>
              <a:p>
                <a:r>
                  <a:rPr lang="en-US" dirty="0"/>
                  <a:t>Graph with the number of relations smaller than a typical batch size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≈1000</m:t>
                    </m:r>
                  </m:oMath>
                </a14:m>
                <a:r>
                  <a:rPr lang="en-US" dirty="0"/>
                  <a:t>), it is near efficient to use dense model weights.</a:t>
                </a:r>
              </a:p>
              <a:p>
                <a:r>
                  <a:rPr lang="en-US" dirty="0"/>
                  <a:t>Models with large number of relations, load a potentially small subset of relations into a batch.</a:t>
                </a:r>
              </a:p>
              <a:p>
                <a:r>
                  <a:rPr lang="en-US" dirty="0"/>
                  <a:t>To be able to reduce traffic and achieve high computation-to-memory density, we use sparse relation embeddings reads and sparse gradient updates.</a:t>
                </a:r>
              </a:p>
            </p:txBody>
          </p:sp>
        </mc:Choice>
        <mc:Fallback xmlns="">
          <p:sp>
            <p:nvSpPr>
              <p:cNvPr id="3" name="Content Placeholder 2">
                <a:extLst>
                  <a:ext uri="{FF2B5EF4-FFF2-40B4-BE49-F238E27FC236}">
                    <a16:creationId xmlns:a16="http://schemas.microsoft.com/office/drawing/2014/main" id="{C172CBD1-9568-0F4F-8567-33C6FB722949}"/>
                  </a:ext>
                </a:extLst>
              </p:cNvPr>
              <p:cNvSpPr>
                <a:spLocks noGrp="1" noRot="1" noChangeAspect="1" noMove="1" noResize="1" noEditPoints="1" noAdjustHandles="1" noChangeArrowheads="1" noChangeShapeType="1" noTextEdit="1"/>
              </p:cNvSpPr>
              <p:nvPr>
                <p:ph idx="1"/>
              </p:nvPr>
            </p:nvSpPr>
            <p:spPr>
              <a:blipFill>
                <a:blip r:embed="rId2"/>
                <a:stretch>
                  <a:fillRect l="-965" t="-2632" r="-1568"/>
                </a:stretch>
              </a:blipFill>
            </p:spPr>
            <p:txBody>
              <a:bodyPr/>
              <a:lstStyle/>
              <a:p>
                <a:r>
                  <a:rPr lang="en-US">
                    <a:noFill/>
                  </a:rPr>
                  <a:t> </a:t>
                </a:r>
              </a:p>
            </p:txBody>
          </p:sp>
        </mc:Fallback>
      </mc:AlternateContent>
    </p:spTree>
    <p:extLst>
      <p:ext uri="{BB962C8B-B14F-4D97-AF65-F5344CB8AC3E}">
        <p14:creationId xmlns:p14="http://schemas.microsoft.com/office/powerpoint/2010/main" val="2493429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9710A-A42A-C04E-B40A-165F36B025C5}"/>
              </a:ext>
            </a:extLst>
          </p:cNvPr>
          <p:cNvSpPr>
            <a:spLocks noGrp="1"/>
          </p:cNvSpPr>
          <p:nvPr>
            <p:ph type="title"/>
          </p:nvPr>
        </p:nvSpPr>
        <p:spPr/>
        <p:txBody>
          <a:bodyPr/>
          <a:lstStyle/>
          <a:p>
            <a:r>
              <a:rPr lang="en-US" dirty="0"/>
              <a:t>Partitioning Relations</a:t>
            </a:r>
          </a:p>
        </p:txBody>
      </p:sp>
      <p:sp>
        <p:nvSpPr>
          <p:cNvPr id="3" name="Content Placeholder 2">
            <a:extLst>
              <a:ext uri="{FF2B5EF4-FFF2-40B4-BE49-F238E27FC236}">
                <a16:creationId xmlns:a16="http://schemas.microsoft.com/office/drawing/2014/main" id="{4110206E-8F04-9A40-AB01-345745E32413}"/>
              </a:ext>
            </a:extLst>
          </p:cNvPr>
          <p:cNvSpPr>
            <a:spLocks noGrp="1"/>
          </p:cNvSpPr>
          <p:nvPr>
            <p:ph idx="1"/>
          </p:nvPr>
        </p:nvSpPr>
        <p:spPr/>
        <p:txBody>
          <a:bodyPr/>
          <a:lstStyle/>
          <a:p>
            <a:r>
              <a:rPr lang="en-US" dirty="0"/>
              <a:t>Equally load-balance triplets and relations among the partitions.</a:t>
            </a:r>
          </a:p>
          <a:p>
            <a:r>
              <a:rPr lang="en-US" dirty="0"/>
              <a:t>Minimize the number of distinct relations that are assigned to a partition to minimize relation-related data traffic.</a:t>
            </a:r>
          </a:p>
        </p:txBody>
      </p:sp>
    </p:spTree>
    <p:extLst>
      <p:ext uri="{BB962C8B-B14F-4D97-AF65-F5344CB8AC3E}">
        <p14:creationId xmlns:p14="http://schemas.microsoft.com/office/powerpoint/2010/main" val="2140065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C2717-EFED-8A41-9DF3-AC7A1C51CBE6}"/>
              </a:ext>
            </a:extLst>
          </p:cNvPr>
          <p:cNvSpPr>
            <a:spLocks noGrp="1"/>
          </p:cNvSpPr>
          <p:nvPr>
            <p:ph type="title"/>
          </p:nvPr>
        </p:nvSpPr>
        <p:spPr/>
        <p:txBody>
          <a:bodyPr/>
          <a:lstStyle/>
          <a:p>
            <a:r>
              <a:rPr lang="en-US" dirty="0"/>
              <a:t>Partitioning Relation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A26C8E-6440-6340-B856-624145895F9A}"/>
                  </a:ext>
                </a:extLst>
              </p:cNvPr>
              <p:cNvSpPr>
                <a:spLocks noGrp="1"/>
              </p:cNvSpPr>
              <p:nvPr>
                <p:ph idx="1"/>
              </p:nvPr>
            </p:nvSpPr>
            <p:spPr>
              <a:xfrm>
                <a:off x="838200" y="1825624"/>
                <a:ext cx="10515600" cy="4960657"/>
              </a:xfrm>
            </p:spPr>
            <p:txBody>
              <a:bodyPr>
                <a:normAutofit lnSpcReduction="10000"/>
              </a:bodyPr>
              <a:lstStyle/>
              <a:p>
                <a:r>
                  <a:rPr lang="en-US" dirty="0"/>
                  <a:t>We use a fast-greedy algorithm:</a:t>
                </a:r>
              </a:p>
              <a:p>
                <a:pPr lvl="1"/>
                <a:r>
                  <a:rPr lang="en-US" dirty="0"/>
                  <a:t>Sort relations based on frequency in a non-increasing order.</a:t>
                </a:r>
              </a:p>
              <a:p>
                <a:pPr lvl="1"/>
                <a:r>
                  <a:rPr lang="en-US" dirty="0"/>
                  <a:t>Iterate over sorted relations and greedily assign to the partition with smallest number of triplets.</a:t>
                </a:r>
              </a:p>
              <a:p>
                <a:pPr lvl="1"/>
                <a:r>
                  <a:rPr lang="en-US" dirty="0"/>
                  <a:t>Exception: Very frequent relations might </a:t>
                </a:r>
                <a:r>
                  <a:rPr lang="en-US" dirty="0" err="1"/>
                  <a:t>exceede</a:t>
                </a:r>
                <a:r>
                  <a:rPr lang="en-US" dirty="0"/>
                  <a:t> partition size. We use round robin for most common relations.</a:t>
                </a:r>
              </a:p>
              <a:p>
                <a:pPr lvl="1"/>
                <a:r>
                  <a:rPr lang="en-US" dirty="0"/>
                  <a:t>Condition: in multi CPU/GPU training each relationship partition is assigned to a single processing unite to ensure the same process conducts most updates.</a:t>
                </a:r>
              </a:p>
              <a:p>
                <a:pPr lvl="1"/>
                <a:r>
                  <a:rPr lang="en-US" dirty="0"/>
                  <a:t>Condition: Restriction on types of relations per minibatch can reduce randomness in SGD, at the beginning of each epoch a new randomization is applied.</a:t>
                </a:r>
              </a:p>
              <a:p>
                <a:pPr lvl="1"/>
                <a:r>
                  <a:rPr lang="en-US" dirty="0"/>
                  <a:t>In GPU training, relation embeddings are located on GPU to reduce relation-related traffic. This is most important for models with large weights like RESCAL and </a:t>
                </a:r>
                <a:r>
                  <a:rPr lang="en-US" dirty="0" err="1"/>
                  <a:t>TransR</a:t>
                </a:r>
                <a:r>
                  <a:rPr lang="en-US" dirty="0"/>
                  <a:t> where GPU to CPU transfer is reduced from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e>
                    </m:d>
                  </m:oMath>
                </a14:m>
                <a:r>
                  <a:rPr lang="en-US" dirty="0"/>
                  <a:t> to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𝑏𝑑</m:t>
                        </m:r>
                      </m:e>
                    </m:d>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EA26C8E-6440-6340-B856-624145895F9A}"/>
                  </a:ext>
                </a:extLst>
              </p:cNvPr>
              <p:cNvSpPr>
                <a:spLocks noGrp="1" noRot="1" noChangeAspect="1" noMove="1" noResize="1" noEditPoints="1" noAdjustHandles="1" noChangeArrowheads="1" noChangeShapeType="1" noTextEdit="1"/>
              </p:cNvSpPr>
              <p:nvPr>
                <p:ph idx="1"/>
              </p:nvPr>
            </p:nvSpPr>
            <p:spPr>
              <a:xfrm>
                <a:off x="838200" y="1825624"/>
                <a:ext cx="10515600" cy="4960657"/>
              </a:xfrm>
              <a:blipFill>
                <a:blip r:embed="rId2"/>
                <a:stretch>
                  <a:fillRect l="-965" t="-3077" r="-1206"/>
                </a:stretch>
              </a:blipFill>
            </p:spPr>
            <p:txBody>
              <a:bodyPr/>
              <a:lstStyle/>
              <a:p>
                <a:r>
                  <a:rPr lang="en-US">
                    <a:noFill/>
                  </a:rPr>
                  <a:t> </a:t>
                </a:r>
              </a:p>
            </p:txBody>
          </p:sp>
        </mc:Fallback>
      </mc:AlternateContent>
    </p:spTree>
    <p:extLst>
      <p:ext uri="{BB962C8B-B14F-4D97-AF65-F5344CB8AC3E}">
        <p14:creationId xmlns:p14="http://schemas.microsoft.com/office/powerpoint/2010/main" val="3275448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Overlapping Gradient Update</a:t>
            </a:r>
          </a:p>
        </p:txBody>
      </p:sp>
    </p:spTree>
    <p:extLst>
      <p:ext uri="{BB962C8B-B14F-4D97-AF65-F5344CB8AC3E}">
        <p14:creationId xmlns:p14="http://schemas.microsoft.com/office/powerpoint/2010/main" val="3932385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25293-0D55-934D-8E96-B128AB716CC0}"/>
              </a:ext>
            </a:extLst>
          </p:cNvPr>
          <p:cNvSpPr>
            <a:spLocks noGrp="1"/>
          </p:cNvSpPr>
          <p:nvPr>
            <p:ph type="title"/>
          </p:nvPr>
        </p:nvSpPr>
        <p:spPr/>
        <p:txBody>
          <a:bodyPr/>
          <a:lstStyle/>
          <a:p>
            <a:r>
              <a:rPr lang="en-US" dirty="0"/>
              <a:t>GPU Idling</a:t>
            </a:r>
          </a:p>
        </p:txBody>
      </p:sp>
      <p:sp>
        <p:nvSpPr>
          <p:cNvPr id="3" name="Content Placeholder 2">
            <a:extLst>
              <a:ext uri="{FF2B5EF4-FFF2-40B4-BE49-F238E27FC236}">
                <a16:creationId xmlns:a16="http://schemas.microsoft.com/office/drawing/2014/main" id="{C562AD00-028F-8B40-B852-8CA4E06DCBDA}"/>
              </a:ext>
            </a:extLst>
          </p:cNvPr>
          <p:cNvSpPr>
            <a:spLocks noGrp="1"/>
          </p:cNvSpPr>
          <p:nvPr>
            <p:ph idx="1"/>
          </p:nvPr>
        </p:nvSpPr>
        <p:spPr>
          <a:xfrm>
            <a:off x="838200" y="1690688"/>
            <a:ext cx="11057965" cy="4065844"/>
          </a:xfrm>
        </p:spPr>
        <p:txBody>
          <a:bodyPr>
            <a:normAutofit fontScale="92500" lnSpcReduction="10000"/>
          </a:bodyPr>
          <a:lstStyle/>
          <a:p>
            <a:r>
              <a:rPr lang="en-US" dirty="0"/>
              <a:t>In GPU training, minibatch computation runs on CPU while gradient computation is conducted on GPU.</a:t>
            </a:r>
          </a:p>
          <a:p>
            <a:r>
              <a:rPr lang="en-US" dirty="0"/>
              <a:t>Often in deep learning we encounter GPU idling as GPUs are waiting for the batch to be loaded before they can process it.</a:t>
            </a:r>
          </a:p>
          <a:p>
            <a:r>
              <a:rPr lang="en-US" dirty="0"/>
              <a:t>To reduce idling, while the trainer process, we begin minibatch computation on CPU for the next minibatch independently.</a:t>
            </a:r>
          </a:p>
          <a:p>
            <a:r>
              <a:rPr lang="en-US" dirty="0"/>
              <a:t>By the time the trainer processes has completed the update process, the next minibatch is already processed and the trainer process can begin the computing the gradient on the next batch. </a:t>
            </a:r>
          </a:p>
          <a:p>
            <a:r>
              <a:rPr lang="en-US" dirty="0"/>
              <a:t>Drawback: Theoretical chance of computation on stale gradient.  </a:t>
            </a:r>
          </a:p>
        </p:txBody>
      </p:sp>
      <p:sp>
        <p:nvSpPr>
          <p:cNvPr id="12" name="TextBox 11">
            <a:extLst>
              <a:ext uri="{FF2B5EF4-FFF2-40B4-BE49-F238E27FC236}">
                <a16:creationId xmlns:a16="http://schemas.microsoft.com/office/drawing/2014/main" id="{3A2D33F2-7DE9-484B-81CD-5668E8DF47B8}"/>
              </a:ext>
            </a:extLst>
          </p:cNvPr>
          <p:cNvSpPr txBox="1"/>
          <p:nvPr/>
        </p:nvSpPr>
        <p:spPr>
          <a:xfrm>
            <a:off x="10331824" y="7067266"/>
            <a:ext cx="817916" cy="369332"/>
          </a:xfrm>
          <a:prstGeom prst="rect">
            <a:avLst/>
          </a:prstGeom>
          <a:noFill/>
        </p:spPr>
        <p:txBody>
          <a:bodyPr wrap="none" rtlCol="0">
            <a:spAutoFit/>
          </a:bodyPr>
          <a:lstStyle/>
          <a:p>
            <a:r>
              <a:rPr lang="en-US" dirty="0"/>
              <a:t>trainer</a:t>
            </a:r>
          </a:p>
        </p:txBody>
      </p:sp>
    </p:spTree>
    <p:extLst>
      <p:ext uri="{BB962C8B-B14F-4D97-AF65-F5344CB8AC3E}">
        <p14:creationId xmlns:p14="http://schemas.microsoft.com/office/powerpoint/2010/main" val="2046218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25293-0D55-934D-8E96-B128AB716CC0}"/>
              </a:ext>
            </a:extLst>
          </p:cNvPr>
          <p:cNvSpPr>
            <a:spLocks noGrp="1"/>
          </p:cNvSpPr>
          <p:nvPr>
            <p:ph type="title"/>
          </p:nvPr>
        </p:nvSpPr>
        <p:spPr>
          <a:xfrm>
            <a:off x="838200" y="365125"/>
            <a:ext cx="10515600" cy="1325563"/>
          </a:xfrm>
        </p:spPr>
        <p:txBody>
          <a:bodyPr/>
          <a:lstStyle/>
          <a:p>
            <a:r>
              <a:rPr lang="en-US" dirty="0"/>
              <a:t>GPU Idling</a:t>
            </a:r>
          </a:p>
        </p:txBody>
      </p:sp>
      <p:sp>
        <p:nvSpPr>
          <p:cNvPr id="12" name="TextBox 11">
            <a:extLst>
              <a:ext uri="{FF2B5EF4-FFF2-40B4-BE49-F238E27FC236}">
                <a16:creationId xmlns:a16="http://schemas.microsoft.com/office/drawing/2014/main" id="{3A2D33F2-7DE9-484B-81CD-5668E8DF47B8}"/>
              </a:ext>
            </a:extLst>
          </p:cNvPr>
          <p:cNvSpPr txBox="1"/>
          <p:nvPr/>
        </p:nvSpPr>
        <p:spPr>
          <a:xfrm>
            <a:off x="10331824" y="7067266"/>
            <a:ext cx="817916" cy="369332"/>
          </a:xfrm>
          <a:prstGeom prst="rect">
            <a:avLst/>
          </a:prstGeom>
          <a:noFill/>
        </p:spPr>
        <p:txBody>
          <a:bodyPr wrap="none" rtlCol="0">
            <a:spAutoFit/>
          </a:bodyPr>
          <a:lstStyle/>
          <a:p>
            <a:r>
              <a:rPr lang="en-US" dirty="0"/>
              <a:t>trainer</a:t>
            </a:r>
          </a:p>
        </p:txBody>
      </p:sp>
      <p:sp>
        <p:nvSpPr>
          <p:cNvPr id="7" name="Oval 6">
            <a:extLst>
              <a:ext uri="{FF2B5EF4-FFF2-40B4-BE49-F238E27FC236}">
                <a16:creationId xmlns:a16="http://schemas.microsoft.com/office/drawing/2014/main" id="{8E9A2F3F-5641-BF4A-8DEB-7D7C7278271A}"/>
              </a:ext>
            </a:extLst>
          </p:cNvPr>
          <p:cNvSpPr/>
          <p:nvPr/>
        </p:nvSpPr>
        <p:spPr>
          <a:xfrm>
            <a:off x="1712446" y="4091803"/>
            <a:ext cx="770965" cy="77096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CPU</a:t>
            </a:r>
          </a:p>
        </p:txBody>
      </p:sp>
      <p:sp>
        <p:nvSpPr>
          <p:cNvPr id="8" name="Oval 7">
            <a:extLst>
              <a:ext uri="{FF2B5EF4-FFF2-40B4-BE49-F238E27FC236}">
                <a16:creationId xmlns:a16="http://schemas.microsoft.com/office/drawing/2014/main" id="{3AA2EEEC-F05F-7F44-BEE3-7A309D96491E}"/>
              </a:ext>
            </a:extLst>
          </p:cNvPr>
          <p:cNvSpPr/>
          <p:nvPr/>
        </p:nvSpPr>
        <p:spPr>
          <a:xfrm>
            <a:off x="1712446" y="4897034"/>
            <a:ext cx="770965" cy="770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GPU</a:t>
            </a:r>
          </a:p>
        </p:txBody>
      </p:sp>
      <p:cxnSp>
        <p:nvCxnSpPr>
          <p:cNvPr id="9" name="Straight Arrow Connector 8">
            <a:extLst>
              <a:ext uri="{FF2B5EF4-FFF2-40B4-BE49-F238E27FC236}">
                <a16:creationId xmlns:a16="http://schemas.microsoft.com/office/drawing/2014/main" id="{56DAD062-672A-5642-8CF5-18D4A8BC9A59}"/>
              </a:ext>
            </a:extLst>
          </p:cNvPr>
          <p:cNvCxnSpPr/>
          <p:nvPr/>
        </p:nvCxnSpPr>
        <p:spPr>
          <a:xfrm>
            <a:off x="1412130" y="4880636"/>
            <a:ext cx="93591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BCEBAC-EBAF-2443-A1A6-89D59B9BC637}"/>
              </a:ext>
            </a:extLst>
          </p:cNvPr>
          <p:cNvSpPr txBox="1"/>
          <p:nvPr/>
        </p:nvSpPr>
        <p:spPr>
          <a:xfrm>
            <a:off x="838200" y="4678102"/>
            <a:ext cx="614271" cy="369332"/>
          </a:xfrm>
          <a:prstGeom prst="rect">
            <a:avLst/>
          </a:prstGeom>
          <a:noFill/>
        </p:spPr>
        <p:txBody>
          <a:bodyPr wrap="none" rtlCol="0">
            <a:spAutoFit/>
          </a:bodyPr>
          <a:lstStyle/>
          <a:p>
            <a:r>
              <a:rPr lang="en-US" dirty="0"/>
              <a:t>time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CAC0D2A-F4EA-1D47-A3F8-0147DED0C413}"/>
                  </a:ext>
                </a:extLst>
              </p:cNvPr>
              <p:cNvSpPr txBox="1"/>
              <p:nvPr/>
            </p:nvSpPr>
            <p:spPr>
              <a:xfrm>
                <a:off x="2554792" y="4471346"/>
                <a:ext cx="1651606" cy="369332"/>
              </a:xfrm>
              <a:prstGeom prst="rect">
                <a:avLst/>
              </a:prstGeom>
              <a:noFill/>
            </p:spPr>
            <p:txBody>
              <a:bodyPr wrap="none" rtlCol="0">
                <a:spAutoFit/>
              </a:bodyPr>
              <a:lstStyle/>
              <a:p>
                <a:r>
                  <a:rPr lang="en-US" dirty="0"/>
                  <a:t>minibatch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t>
                </a:r>
              </a:p>
            </p:txBody>
          </p:sp>
        </mc:Choice>
        <mc:Fallback xmlns="">
          <p:sp>
            <p:nvSpPr>
              <p:cNvPr id="11" name="TextBox 10">
                <a:extLst>
                  <a:ext uri="{FF2B5EF4-FFF2-40B4-BE49-F238E27FC236}">
                    <a16:creationId xmlns:a16="http://schemas.microsoft.com/office/drawing/2014/main" id="{0CAC0D2A-F4EA-1D47-A3F8-0147DED0C413}"/>
                  </a:ext>
                </a:extLst>
              </p:cNvPr>
              <p:cNvSpPr txBox="1">
                <a:spLocks noRot="1" noChangeAspect="1" noMove="1" noResize="1" noEditPoints="1" noAdjustHandles="1" noChangeArrowheads="1" noChangeShapeType="1" noTextEdit="1"/>
              </p:cNvSpPr>
              <p:nvPr/>
            </p:nvSpPr>
            <p:spPr>
              <a:xfrm>
                <a:off x="2554792" y="4471346"/>
                <a:ext cx="1651606" cy="369332"/>
              </a:xfrm>
              <a:prstGeom prst="rect">
                <a:avLst/>
              </a:prstGeom>
              <a:blipFill>
                <a:blip r:embed="rId3"/>
                <a:stretch>
                  <a:fillRect l="-229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DFC93D4-9424-D847-BF74-D5225EF5A692}"/>
                  </a:ext>
                </a:extLst>
              </p:cNvPr>
              <p:cNvSpPr txBox="1"/>
              <p:nvPr/>
            </p:nvSpPr>
            <p:spPr>
              <a:xfrm>
                <a:off x="2543995" y="4900613"/>
                <a:ext cx="2998578" cy="369332"/>
              </a:xfrm>
              <a:prstGeom prst="rect">
                <a:avLst/>
              </a:prstGeom>
              <a:noFill/>
            </p:spPr>
            <p:txBody>
              <a:bodyPr wrap="none" rtlCol="0">
                <a:spAutoFit/>
              </a:bodyPr>
              <a:lstStyle/>
              <a:p>
                <a:r>
                  <a:rPr lang="en-US" dirty="0"/>
                  <a:t>gradient update for batch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𝑡</m:t>
                        </m:r>
                      </m:sub>
                    </m:sSub>
                  </m:oMath>
                </a14:m>
                <a:r>
                  <a:rPr lang="en-US" dirty="0"/>
                  <a:t> </a:t>
                </a:r>
              </a:p>
            </p:txBody>
          </p:sp>
        </mc:Choice>
        <mc:Fallback xmlns="">
          <p:sp>
            <p:nvSpPr>
              <p:cNvPr id="13" name="TextBox 12">
                <a:extLst>
                  <a:ext uri="{FF2B5EF4-FFF2-40B4-BE49-F238E27FC236}">
                    <a16:creationId xmlns:a16="http://schemas.microsoft.com/office/drawing/2014/main" id="{4DFC93D4-9424-D847-BF74-D5225EF5A692}"/>
                  </a:ext>
                </a:extLst>
              </p:cNvPr>
              <p:cNvSpPr txBox="1">
                <a:spLocks noRot="1" noChangeAspect="1" noMove="1" noResize="1" noEditPoints="1" noAdjustHandles="1" noChangeArrowheads="1" noChangeShapeType="1" noTextEdit="1"/>
              </p:cNvSpPr>
              <p:nvPr/>
            </p:nvSpPr>
            <p:spPr>
              <a:xfrm>
                <a:off x="2543995" y="4900613"/>
                <a:ext cx="2998578" cy="369332"/>
              </a:xfrm>
              <a:prstGeom prst="rect">
                <a:avLst/>
              </a:prstGeom>
              <a:blipFill>
                <a:blip r:embed="rId4"/>
                <a:stretch>
                  <a:fillRect l="-1266" t="-6667" b="-23333"/>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C85A1F25-DDCA-8444-B498-6E130111A432}"/>
              </a:ext>
            </a:extLst>
          </p:cNvPr>
          <p:cNvSpPr/>
          <p:nvPr/>
        </p:nvSpPr>
        <p:spPr>
          <a:xfrm>
            <a:off x="5583567" y="4091803"/>
            <a:ext cx="770965" cy="77096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CPU</a:t>
            </a:r>
          </a:p>
        </p:txBody>
      </p:sp>
      <p:sp>
        <p:nvSpPr>
          <p:cNvPr id="15" name="Oval 14">
            <a:extLst>
              <a:ext uri="{FF2B5EF4-FFF2-40B4-BE49-F238E27FC236}">
                <a16:creationId xmlns:a16="http://schemas.microsoft.com/office/drawing/2014/main" id="{D1F80351-F14C-904C-A6CC-288669DBBF3F}"/>
              </a:ext>
            </a:extLst>
          </p:cNvPr>
          <p:cNvSpPr/>
          <p:nvPr/>
        </p:nvSpPr>
        <p:spPr>
          <a:xfrm>
            <a:off x="5583567" y="4897034"/>
            <a:ext cx="770965" cy="770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GPU</a:t>
            </a:r>
          </a:p>
        </p:txBody>
      </p:sp>
      <p:cxnSp>
        <p:nvCxnSpPr>
          <p:cNvPr id="16" name="Curved Connector 21">
            <a:extLst>
              <a:ext uri="{FF2B5EF4-FFF2-40B4-BE49-F238E27FC236}">
                <a16:creationId xmlns:a16="http://schemas.microsoft.com/office/drawing/2014/main" id="{56C5F2CA-A608-0142-BD4D-8FF63FAC283E}"/>
              </a:ext>
            </a:extLst>
          </p:cNvPr>
          <p:cNvCxnSpPr>
            <a:cxnSpLocks/>
            <a:stCxn id="7" idx="6"/>
            <a:endCxn id="15" idx="2"/>
          </p:cNvCxnSpPr>
          <p:nvPr/>
        </p:nvCxnSpPr>
        <p:spPr>
          <a:xfrm>
            <a:off x="2483411" y="4477286"/>
            <a:ext cx="3100156" cy="805231"/>
          </a:xfrm>
          <a:prstGeom prst="bentConnector3">
            <a:avLst>
              <a:gd name="adj1" fmla="val 90195"/>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ACD41C3-24EB-D848-BEC1-FBA30748F88C}"/>
                  </a:ext>
                </a:extLst>
              </p:cNvPr>
              <p:cNvSpPr txBox="1"/>
              <p:nvPr/>
            </p:nvSpPr>
            <p:spPr>
              <a:xfrm>
                <a:off x="6365329" y="4567162"/>
                <a:ext cx="1688476" cy="369332"/>
              </a:xfrm>
              <a:prstGeom prst="rect">
                <a:avLst/>
              </a:prstGeom>
              <a:noFill/>
            </p:spPr>
            <p:txBody>
              <a:bodyPr wrap="none" rtlCol="0">
                <a:spAutoFit/>
              </a:bodyPr>
              <a:lstStyle/>
              <a:p>
                <a:r>
                  <a:rPr lang="en-US" dirty="0"/>
                  <a:t>minibatch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a14:m>
                <a:r>
                  <a:rPr lang="en-US" dirty="0"/>
                  <a:t> </a:t>
                </a:r>
              </a:p>
            </p:txBody>
          </p:sp>
        </mc:Choice>
        <mc:Fallback xmlns="">
          <p:sp>
            <p:nvSpPr>
              <p:cNvPr id="17" name="TextBox 16">
                <a:extLst>
                  <a:ext uri="{FF2B5EF4-FFF2-40B4-BE49-F238E27FC236}">
                    <a16:creationId xmlns:a16="http://schemas.microsoft.com/office/drawing/2014/main" id="{4ACD41C3-24EB-D848-BEC1-FBA30748F88C}"/>
                  </a:ext>
                </a:extLst>
              </p:cNvPr>
              <p:cNvSpPr txBox="1">
                <a:spLocks noRot="1" noChangeAspect="1" noMove="1" noResize="1" noEditPoints="1" noAdjustHandles="1" noChangeArrowheads="1" noChangeShapeType="1" noTextEdit="1"/>
              </p:cNvSpPr>
              <p:nvPr/>
            </p:nvSpPr>
            <p:spPr>
              <a:xfrm>
                <a:off x="6365329" y="4567162"/>
                <a:ext cx="1688476" cy="369332"/>
              </a:xfrm>
              <a:prstGeom prst="rect">
                <a:avLst/>
              </a:prstGeom>
              <a:blipFill>
                <a:blip r:embed="rId5"/>
                <a:stretch>
                  <a:fillRect l="-2239"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8941405-A0C4-194A-9C20-B9B7321BFEAE}"/>
                  </a:ext>
                </a:extLst>
              </p:cNvPr>
              <p:cNvSpPr txBox="1"/>
              <p:nvPr/>
            </p:nvSpPr>
            <p:spPr>
              <a:xfrm>
                <a:off x="6354532" y="4996429"/>
                <a:ext cx="3111621" cy="369332"/>
              </a:xfrm>
              <a:prstGeom prst="rect">
                <a:avLst/>
              </a:prstGeom>
              <a:noFill/>
            </p:spPr>
            <p:txBody>
              <a:bodyPr wrap="none" rtlCol="0">
                <a:spAutoFit/>
              </a:bodyPr>
              <a:lstStyle/>
              <a:p>
                <a:r>
                  <a:rPr lang="en-US" dirty="0"/>
                  <a:t>gradient update for batch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t>
                </a:r>
              </a:p>
            </p:txBody>
          </p:sp>
        </mc:Choice>
        <mc:Fallback xmlns="">
          <p:sp>
            <p:nvSpPr>
              <p:cNvPr id="18" name="TextBox 17">
                <a:extLst>
                  <a:ext uri="{FF2B5EF4-FFF2-40B4-BE49-F238E27FC236}">
                    <a16:creationId xmlns:a16="http://schemas.microsoft.com/office/drawing/2014/main" id="{08941405-A0C4-194A-9C20-B9B7321BFEAE}"/>
                  </a:ext>
                </a:extLst>
              </p:cNvPr>
              <p:cNvSpPr txBox="1">
                <a:spLocks noRot="1" noChangeAspect="1" noMove="1" noResize="1" noEditPoints="1" noAdjustHandles="1" noChangeArrowheads="1" noChangeShapeType="1" noTextEdit="1"/>
              </p:cNvSpPr>
              <p:nvPr/>
            </p:nvSpPr>
            <p:spPr>
              <a:xfrm>
                <a:off x="6354532" y="4996429"/>
                <a:ext cx="3111621" cy="369332"/>
              </a:xfrm>
              <a:prstGeom prst="rect">
                <a:avLst/>
              </a:prstGeom>
              <a:blipFill>
                <a:blip r:embed="rId6"/>
                <a:stretch>
                  <a:fillRect l="-1220" t="-3226" b="-22581"/>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A8017B48-D1A4-5F4C-8BFC-41E804F39AE9}"/>
              </a:ext>
            </a:extLst>
          </p:cNvPr>
          <p:cNvSpPr/>
          <p:nvPr/>
        </p:nvSpPr>
        <p:spPr>
          <a:xfrm>
            <a:off x="1701649" y="1708731"/>
            <a:ext cx="770965" cy="77096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CPU</a:t>
            </a:r>
          </a:p>
        </p:txBody>
      </p:sp>
      <p:sp>
        <p:nvSpPr>
          <p:cNvPr id="20" name="Oval 19">
            <a:extLst>
              <a:ext uri="{FF2B5EF4-FFF2-40B4-BE49-F238E27FC236}">
                <a16:creationId xmlns:a16="http://schemas.microsoft.com/office/drawing/2014/main" id="{0DD1E242-B395-9C49-91FE-236D6B17589F}"/>
              </a:ext>
            </a:extLst>
          </p:cNvPr>
          <p:cNvSpPr/>
          <p:nvPr/>
        </p:nvSpPr>
        <p:spPr>
          <a:xfrm>
            <a:off x="1701649" y="2513962"/>
            <a:ext cx="770965" cy="770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GPU</a:t>
            </a:r>
          </a:p>
        </p:txBody>
      </p:sp>
      <p:cxnSp>
        <p:nvCxnSpPr>
          <p:cNvPr id="21" name="Straight Arrow Connector 20">
            <a:extLst>
              <a:ext uri="{FF2B5EF4-FFF2-40B4-BE49-F238E27FC236}">
                <a16:creationId xmlns:a16="http://schemas.microsoft.com/office/drawing/2014/main" id="{28F98961-7953-4C44-90E8-54D7F8C41442}"/>
              </a:ext>
            </a:extLst>
          </p:cNvPr>
          <p:cNvCxnSpPr/>
          <p:nvPr/>
        </p:nvCxnSpPr>
        <p:spPr>
          <a:xfrm>
            <a:off x="1401333" y="2497564"/>
            <a:ext cx="93591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B4D7A26-4A42-2C49-BE9D-3DA0A4CEEFC8}"/>
              </a:ext>
            </a:extLst>
          </p:cNvPr>
          <p:cNvSpPr txBox="1"/>
          <p:nvPr/>
        </p:nvSpPr>
        <p:spPr>
          <a:xfrm>
            <a:off x="827403" y="2295030"/>
            <a:ext cx="614271" cy="369332"/>
          </a:xfrm>
          <a:prstGeom prst="rect">
            <a:avLst/>
          </a:prstGeom>
          <a:noFill/>
        </p:spPr>
        <p:txBody>
          <a:bodyPr wrap="none" rtlCol="0">
            <a:spAutoFit/>
          </a:bodyPr>
          <a:lstStyle/>
          <a:p>
            <a:r>
              <a:rPr lang="en-US" dirty="0"/>
              <a:t>time</a:t>
            </a:r>
          </a:p>
        </p:txBody>
      </p:sp>
      <p:sp>
        <p:nvSpPr>
          <p:cNvPr id="23" name="TextBox 22">
            <a:extLst>
              <a:ext uri="{FF2B5EF4-FFF2-40B4-BE49-F238E27FC236}">
                <a16:creationId xmlns:a16="http://schemas.microsoft.com/office/drawing/2014/main" id="{36A613B1-D3F0-3C43-BFE7-7EF2D5DEB834}"/>
              </a:ext>
            </a:extLst>
          </p:cNvPr>
          <p:cNvSpPr txBox="1"/>
          <p:nvPr/>
        </p:nvSpPr>
        <p:spPr>
          <a:xfrm>
            <a:off x="2543995" y="2088274"/>
            <a:ext cx="527709" cy="369332"/>
          </a:xfrm>
          <a:prstGeom prst="rect">
            <a:avLst/>
          </a:prstGeom>
          <a:noFill/>
        </p:spPr>
        <p:txBody>
          <a:bodyPr wrap="none" rtlCol="0">
            <a:spAutoFit/>
          </a:bodyPr>
          <a:lstStyle/>
          <a:p>
            <a:r>
              <a:rPr lang="en-US" dirty="0"/>
              <a:t>idle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4DF6216-6BFE-514F-9B56-2AE95CCFDA63}"/>
                  </a:ext>
                </a:extLst>
              </p:cNvPr>
              <p:cNvSpPr txBox="1"/>
              <p:nvPr/>
            </p:nvSpPr>
            <p:spPr>
              <a:xfrm>
                <a:off x="2533198" y="2517541"/>
                <a:ext cx="2998578" cy="369332"/>
              </a:xfrm>
              <a:prstGeom prst="rect">
                <a:avLst/>
              </a:prstGeom>
              <a:noFill/>
            </p:spPr>
            <p:txBody>
              <a:bodyPr wrap="none" rtlCol="0">
                <a:spAutoFit/>
              </a:bodyPr>
              <a:lstStyle/>
              <a:p>
                <a:r>
                  <a:rPr lang="en-US" dirty="0"/>
                  <a:t>gradient update for batch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𝑡</m:t>
                        </m:r>
                      </m:sub>
                    </m:sSub>
                  </m:oMath>
                </a14:m>
                <a:r>
                  <a:rPr lang="en-US" dirty="0"/>
                  <a:t> </a:t>
                </a:r>
              </a:p>
            </p:txBody>
          </p:sp>
        </mc:Choice>
        <mc:Fallback xmlns="">
          <p:sp>
            <p:nvSpPr>
              <p:cNvPr id="24" name="TextBox 23">
                <a:extLst>
                  <a:ext uri="{FF2B5EF4-FFF2-40B4-BE49-F238E27FC236}">
                    <a16:creationId xmlns:a16="http://schemas.microsoft.com/office/drawing/2014/main" id="{74DF6216-6BFE-514F-9B56-2AE95CCFDA63}"/>
                  </a:ext>
                </a:extLst>
              </p:cNvPr>
              <p:cNvSpPr txBox="1">
                <a:spLocks noRot="1" noChangeAspect="1" noMove="1" noResize="1" noEditPoints="1" noAdjustHandles="1" noChangeArrowheads="1" noChangeShapeType="1" noTextEdit="1"/>
              </p:cNvSpPr>
              <p:nvPr/>
            </p:nvSpPr>
            <p:spPr>
              <a:xfrm>
                <a:off x="2533198" y="2517541"/>
                <a:ext cx="2998578" cy="369332"/>
              </a:xfrm>
              <a:prstGeom prst="rect">
                <a:avLst/>
              </a:prstGeom>
              <a:blipFill>
                <a:blip r:embed="rId7"/>
                <a:stretch>
                  <a:fillRect l="-1261" t="-3333" b="-26667"/>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57767CAD-4965-134B-A26E-9238626EFDCE}"/>
              </a:ext>
            </a:extLst>
          </p:cNvPr>
          <p:cNvSpPr/>
          <p:nvPr/>
        </p:nvSpPr>
        <p:spPr>
          <a:xfrm>
            <a:off x="5572770" y="1708731"/>
            <a:ext cx="770965" cy="77096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CPU</a:t>
            </a:r>
          </a:p>
        </p:txBody>
      </p:sp>
      <p:sp>
        <p:nvSpPr>
          <p:cNvPr id="26" name="Oval 25">
            <a:extLst>
              <a:ext uri="{FF2B5EF4-FFF2-40B4-BE49-F238E27FC236}">
                <a16:creationId xmlns:a16="http://schemas.microsoft.com/office/drawing/2014/main" id="{AB0AB7B8-6E39-814C-BE52-ACB36F78AB0D}"/>
              </a:ext>
            </a:extLst>
          </p:cNvPr>
          <p:cNvSpPr/>
          <p:nvPr/>
        </p:nvSpPr>
        <p:spPr>
          <a:xfrm>
            <a:off x="5572770" y="2513962"/>
            <a:ext cx="770965" cy="770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GPU</a:t>
            </a:r>
          </a:p>
        </p:txBody>
      </p:sp>
      <p:cxnSp>
        <p:nvCxnSpPr>
          <p:cNvPr id="27" name="Curved Connector 21">
            <a:extLst>
              <a:ext uri="{FF2B5EF4-FFF2-40B4-BE49-F238E27FC236}">
                <a16:creationId xmlns:a16="http://schemas.microsoft.com/office/drawing/2014/main" id="{467FB208-652E-544E-BA74-399BCE9681D4}"/>
              </a:ext>
            </a:extLst>
          </p:cNvPr>
          <p:cNvCxnSpPr>
            <a:cxnSpLocks/>
            <a:stCxn id="19" idx="6"/>
            <a:endCxn id="26" idx="2"/>
          </p:cNvCxnSpPr>
          <p:nvPr/>
        </p:nvCxnSpPr>
        <p:spPr>
          <a:xfrm>
            <a:off x="2472614" y="2094214"/>
            <a:ext cx="3100156" cy="805231"/>
          </a:xfrm>
          <a:prstGeom prst="bentConnector3">
            <a:avLst>
              <a:gd name="adj1" fmla="val 90195"/>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8E249FC-7CCF-9F43-BA30-25EBA0261EED}"/>
                  </a:ext>
                </a:extLst>
              </p:cNvPr>
              <p:cNvSpPr txBox="1"/>
              <p:nvPr/>
            </p:nvSpPr>
            <p:spPr>
              <a:xfrm>
                <a:off x="6354532" y="2184090"/>
                <a:ext cx="1651606" cy="369332"/>
              </a:xfrm>
              <a:prstGeom prst="rect">
                <a:avLst/>
              </a:prstGeom>
              <a:noFill/>
            </p:spPr>
            <p:txBody>
              <a:bodyPr wrap="none" rtlCol="0">
                <a:spAutoFit/>
              </a:bodyPr>
              <a:lstStyle/>
              <a:p>
                <a:r>
                  <a:rPr lang="en-US" dirty="0"/>
                  <a:t>minibatch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t>
                </a:r>
              </a:p>
            </p:txBody>
          </p:sp>
        </mc:Choice>
        <mc:Fallback xmlns="">
          <p:sp>
            <p:nvSpPr>
              <p:cNvPr id="28" name="TextBox 27">
                <a:extLst>
                  <a:ext uri="{FF2B5EF4-FFF2-40B4-BE49-F238E27FC236}">
                    <a16:creationId xmlns:a16="http://schemas.microsoft.com/office/drawing/2014/main" id="{78E249FC-7CCF-9F43-BA30-25EBA0261EED}"/>
                  </a:ext>
                </a:extLst>
              </p:cNvPr>
              <p:cNvSpPr txBox="1">
                <a:spLocks noRot="1" noChangeAspect="1" noMove="1" noResize="1" noEditPoints="1" noAdjustHandles="1" noChangeArrowheads="1" noChangeShapeType="1" noTextEdit="1"/>
              </p:cNvSpPr>
              <p:nvPr/>
            </p:nvSpPr>
            <p:spPr>
              <a:xfrm>
                <a:off x="6354532" y="2184090"/>
                <a:ext cx="1651606" cy="369332"/>
              </a:xfrm>
              <a:prstGeom prst="rect">
                <a:avLst/>
              </a:prstGeom>
              <a:blipFill>
                <a:blip r:embed="rId8"/>
                <a:stretch>
                  <a:fillRect l="-2290" t="-6667" b="-23333"/>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DAB9AC6F-8D00-E543-B694-60D882871A8F}"/>
              </a:ext>
            </a:extLst>
          </p:cNvPr>
          <p:cNvSpPr txBox="1"/>
          <p:nvPr/>
        </p:nvSpPr>
        <p:spPr>
          <a:xfrm>
            <a:off x="6343735" y="2613357"/>
            <a:ext cx="527709" cy="369332"/>
          </a:xfrm>
          <a:prstGeom prst="rect">
            <a:avLst/>
          </a:prstGeom>
          <a:noFill/>
        </p:spPr>
        <p:txBody>
          <a:bodyPr wrap="none" rtlCol="0">
            <a:spAutoFit/>
          </a:bodyPr>
          <a:lstStyle/>
          <a:p>
            <a:r>
              <a:rPr lang="en-US" dirty="0"/>
              <a:t>idle</a:t>
            </a:r>
          </a:p>
        </p:txBody>
      </p:sp>
      <p:sp>
        <p:nvSpPr>
          <p:cNvPr id="30" name="Oval 29">
            <a:extLst>
              <a:ext uri="{FF2B5EF4-FFF2-40B4-BE49-F238E27FC236}">
                <a16:creationId xmlns:a16="http://schemas.microsoft.com/office/drawing/2014/main" id="{4AD19F72-C968-BE43-8B01-34C99152ACC4}"/>
              </a:ext>
            </a:extLst>
          </p:cNvPr>
          <p:cNvSpPr/>
          <p:nvPr/>
        </p:nvSpPr>
        <p:spPr>
          <a:xfrm>
            <a:off x="8087449" y="1708731"/>
            <a:ext cx="770965" cy="77096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CPU</a:t>
            </a:r>
          </a:p>
        </p:txBody>
      </p:sp>
      <p:sp>
        <p:nvSpPr>
          <p:cNvPr id="31" name="Oval 30">
            <a:extLst>
              <a:ext uri="{FF2B5EF4-FFF2-40B4-BE49-F238E27FC236}">
                <a16:creationId xmlns:a16="http://schemas.microsoft.com/office/drawing/2014/main" id="{B466C3D3-64E8-7649-BC06-5CB56C7EE377}"/>
              </a:ext>
            </a:extLst>
          </p:cNvPr>
          <p:cNvSpPr/>
          <p:nvPr/>
        </p:nvSpPr>
        <p:spPr>
          <a:xfrm>
            <a:off x="8087449" y="2513962"/>
            <a:ext cx="770965" cy="770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GPU</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249E801-9AD5-BF42-997A-B289A2C8E6AF}"/>
                  </a:ext>
                </a:extLst>
              </p:cNvPr>
              <p:cNvSpPr txBox="1"/>
              <p:nvPr/>
            </p:nvSpPr>
            <p:spPr>
              <a:xfrm>
                <a:off x="8869211" y="2184090"/>
                <a:ext cx="6353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𝑖𝑑𝑙𝑒</m:t>
                      </m:r>
                    </m:oMath>
                  </m:oMathPara>
                </a14:m>
                <a:endParaRPr lang="en-US" dirty="0"/>
              </a:p>
            </p:txBody>
          </p:sp>
        </mc:Choice>
        <mc:Fallback xmlns="">
          <p:sp>
            <p:nvSpPr>
              <p:cNvPr id="32" name="TextBox 31">
                <a:extLst>
                  <a:ext uri="{FF2B5EF4-FFF2-40B4-BE49-F238E27FC236}">
                    <a16:creationId xmlns:a16="http://schemas.microsoft.com/office/drawing/2014/main" id="{C249E801-9AD5-BF42-997A-B289A2C8E6AF}"/>
                  </a:ext>
                </a:extLst>
              </p:cNvPr>
              <p:cNvSpPr txBox="1">
                <a:spLocks noRot="1" noChangeAspect="1" noMove="1" noResize="1" noEditPoints="1" noAdjustHandles="1" noChangeArrowheads="1" noChangeShapeType="1" noTextEdit="1"/>
              </p:cNvSpPr>
              <p:nvPr/>
            </p:nvSpPr>
            <p:spPr>
              <a:xfrm>
                <a:off x="8869211" y="2184090"/>
                <a:ext cx="635367"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72EE43E-8351-E14E-AA28-44FBAACEC0BF}"/>
                  </a:ext>
                </a:extLst>
              </p:cNvPr>
              <p:cNvSpPr txBox="1"/>
              <p:nvPr/>
            </p:nvSpPr>
            <p:spPr>
              <a:xfrm>
                <a:off x="8858414" y="2613357"/>
                <a:ext cx="3111621" cy="369332"/>
              </a:xfrm>
              <a:prstGeom prst="rect">
                <a:avLst/>
              </a:prstGeom>
              <a:noFill/>
            </p:spPr>
            <p:txBody>
              <a:bodyPr wrap="none" rtlCol="0">
                <a:spAutoFit/>
              </a:bodyPr>
              <a:lstStyle/>
              <a:p>
                <a:r>
                  <a:rPr lang="en-US" dirty="0"/>
                  <a:t>gradient update for batch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t>
                </a:r>
              </a:p>
            </p:txBody>
          </p:sp>
        </mc:Choice>
        <mc:Fallback xmlns="">
          <p:sp>
            <p:nvSpPr>
              <p:cNvPr id="33" name="TextBox 32">
                <a:extLst>
                  <a:ext uri="{FF2B5EF4-FFF2-40B4-BE49-F238E27FC236}">
                    <a16:creationId xmlns:a16="http://schemas.microsoft.com/office/drawing/2014/main" id="{672EE43E-8351-E14E-AA28-44FBAACEC0BF}"/>
                  </a:ext>
                </a:extLst>
              </p:cNvPr>
              <p:cNvSpPr txBox="1">
                <a:spLocks noRot="1" noChangeAspect="1" noMove="1" noResize="1" noEditPoints="1" noAdjustHandles="1" noChangeArrowheads="1" noChangeShapeType="1" noTextEdit="1"/>
              </p:cNvSpPr>
              <p:nvPr/>
            </p:nvSpPr>
            <p:spPr>
              <a:xfrm>
                <a:off x="8858414" y="2613357"/>
                <a:ext cx="3111621" cy="369332"/>
              </a:xfrm>
              <a:prstGeom prst="rect">
                <a:avLst/>
              </a:prstGeom>
              <a:blipFill>
                <a:blip r:embed="rId10"/>
                <a:stretch>
                  <a:fillRect l="-1626" t="-6667" b="-23333"/>
                </a:stretch>
              </a:blipFill>
            </p:spPr>
            <p:txBody>
              <a:bodyPr/>
              <a:lstStyle/>
              <a:p>
                <a:r>
                  <a:rPr lang="en-US">
                    <a:noFill/>
                  </a:rPr>
                  <a:t> </a:t>
                </a:r>
              </a:p>
            </p:txBody>
          </p:sp>
        </mc:Fallback>
      </mc:AlternateContent>
      <p:cxnSp>
        <p:nvCxnSpPr>
          <p:cNvPr id="34" name="Curved Connector 21">
            <a:extLst>
              <a:ext uri="{FF2B5EF4-FFF2-40B4-BE49-F238E27FC236}">
                <a16:creationId xmlns:a16="http://schemas.microsoft.com/office/drawing/2014/main" id="{0E754F17-6739-B14B-B619-6CBD32177735}"/>
              </a:ext>
            </a:extLst>
          </p:cNvPr>
          <p:cNvCxnSpPr>
            <a:cxnSpLocks/>
            <a:stCxn id="25" idx="6"/>
            <a:endCxn id="31" idx="2"/>
          </p:cNvCxnSpPr>
          <p:nvPr/>
        </p:nvCxnSpPr>
        <p:spPr>
          <a:xfrm>
            <a:off x="6343735" y="2094214"/>
            <a:ext cx="1743714" cy="805231"/>
          </a:xfrm>
          <a:prstGeom prst="bentConnector3">
            <a:avLst>
              <a:gd name="adj1" fmla="val 8804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346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C3D9-A159-5243-BD91-55C52A79E8EE}"/>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30B2DD8F-D5D8-6B4C-A6EF-2BDEC40C08F0}"/>
              </a:ext>
            </a:extLst>
          </p:cNvPr>
          <p:cNvSpPr>
            <a:spLocks noGrp="1"/>
          </p:cNvSpPr>
          <p:nvPr>
            <p:ph idx="1"/>
          </p:nvPr>
        </p:nvSpPr>
        <p:spPr/>
        <p:txBody>
          <a:bodyPr/>
          <a:lstStyle/>
          <a:p>
            <a:r>
              <a:rPr lang="en-US" dirty="0"/>
              <a:t>A knowledge graph </a:t>
            </a:r>
          </a:p>
          <a:p>
            <a:pPr lvl="1"/>
            <a:r>
              <a:rPr lang="en-US" dirty="0"/>
              <a:t>mainly describes real world entities and their interrelations, organized in a graph, </a:t>
            </a:r>
          </a:p>
          <a:p>
            <a:pPr lvl="1"/>
            <a:r>
              <a:rPr lang="en-US" dirty="0"/>
              <a:t>defines possible classes and relations of entities in a schema, </a:t>
            </a:r>
          </a:p>
          <a:p>
            <a:pPr lvl="1"/>
            <a:r>
              <a:rPr lang="en-US" dirty="0"/>
              <a:t>allows for potentially interrelating arbitrary entities with each other</a:t>
            </a:r>
          </a:p>
          <a:p>
            <a:pPr lvl="1"/>
            <a:r>
              <a:rPr lang="en-US" dirty="0"/>
              <a:t>covers various topical domains.</a:t>
            </a:r>
          </a:p>
          <a:p>
            <a:r>
              <a:rPr lang="en-US" dirty="0"/>
              <a:t>Knowledge Graphs are often modeled as directed multigraphs.</a:t>
            </a:r>
          </a:p>
        </p:txBody>
      </p:sp>
    </p:spTree>
    <p:extLst>
      <p:ext uri="{BB962C8B-B14F-4D97-AF65-F5344CB8AC3E}">
        <p14:creationId xmlns:p14="http://schemas.microsoft.com/office/powerpoint/2010/main" val="3721965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1B105-14C9-BA40-BBF6-7477BE94886C}"/>
              </a:ext>
            </a:extLst>
          </p:cNvPr>
          <p:cNvSpPr>
            <a:spLocks noGrp="1"/>
          </p:cNvSpPr>
          <p:nvPr>
            <p:ph type="title"/>
          </p:nvPr>
        </p:nvSpPr>
        <p:spPr/>
        <p:txBody>
          <a:bodyPr/>
          <a:lstStyle/>
          <a:p>
            <a:r>
              <a:rPr lang="en-US" dirty="0"/>
              <a:t>Splitting Gradient Updates</a:t>
            </a:r>
          </a:p>
        </p:txBody>
      </p:sp>
      <p:sp>
        <p:nvSpPr>
          <p:cNvPr id="3" name="Content Placeholder 2">
            <a:extLst>
              <a:ext uri="{FF2B5EF4-FFF2-40B4-BE49-F238E27FC236}">
                <a16:creationId xmlns:a16="http://schemas.microsoft.com/office/drawing/2014/main" id="{7492CB7C-3C1A-FC4E-A33C-8A605FC8EE43}"/>
              </a:ext>
            </a:extLst>
          </p:cNvPr>
          <p:cNvSpPr>
            <a:spLocks noGrp="1"/>
          </p:cNvSpPr>
          <p:nvPr>
            <p:ph idx="1"/>
          </p:nvPr>
        </p:nvSpPr>
        <p:spPr/>
        <p:txBody>
          <a:bodyPr/>
          <a:lstStyle/>
          <a:p>
            <a:r>
              <a:rPr lang="en-US" dirty="0"/>
              <a:t>Number of entities are much larger than the number of relations. To ensure GPU is not idling while entity embeddings are updated:</a:t>
            </a:r>
          </a:p>
          <a:p>
            <a:pPr lvl="1"/>
            <a:r>
              <a:rPr lang="en-US" dirty="0"/>
              <a:t>Relation embedding updates are performed by trainer process.</a:t>
            </a:r>
          </a:p>
          <a:p>
            <a:pPr lvl="1"/>
            <a:r>
              <a:rPr lang="en-US" dirty="0"/>
              <a:t>Entity embeddings are performed by a dedicated process per trainer.</a:t>
            </a:r>
          </a:p>
        </p:txBody>
      </p:sp>
    </p:spTree>
    <p:extLst>
      <p:ext uri="{BB962C8B-B14F-4D97-AF65-F5344CB8AC3E}">
        <p14:creationId xmlns:p14="http://schemas.microsoft.com/office/powerpoint/2010/main" val="819302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8722-C2BC-9C4A-B404-9BC737040A56}"/>
              </a:ext>
            </a:extLst>
          </p:cNvPr>
          <p:cNvSpPr>
            <a:spLocks noGrp="1"/>
          </p:cNvSpPr>
          <p:nvPr>
            <p:ph type="title"/>
          </p:nvPr>
        </p:nvSpPr>
        <p:spPr/>
        <p:txBody>
          <a:bodyPr/>
          <a:lstStyle/>
          <a:p>
            <a:r>
              <a:rPr lang="en-US" dirty="0"/>
              <a:t>Importance of Gradient Update Overlapping</a:t>
            </a:r>
          </a:p>
        </p:txBody>
      </p:sp>
      <p:sp>
        <p:nvSpPr>
          <p:cNvPr id="3" name="Content Placeholder 2">
            <a:extLst>
              <a:ext uri="{FF2B5EF4-FFF2-40B4-BE49-F238E27FC236}">
                <a16:creationId xmlns:a16="http://schemas.microsoft.com/office/drawing/2014/main" id="{BE0CC7C6-D1F7-3B44-9BB8-45BF2954C84C}"/>
              </a:ext>
            </a:extLst>
          </p:cNvPr>
          <p:cNvSpPr>
            <a:spLocks noGrp="1"/>
          </p:cNvSpPr>
          <p:nvPr>
            <p:ph idx="1"/>
          </p:nvPr>
        </p:nvSpPr>
        <p:spPr/>
        <p:txBody>
          <a:bodyPr/>
          <a:lstStyle/>
          <a:p>
            <a:r>
              <a:rPr lang="en-US" dirty="0"/>
              <a:t>Overlapping Gradient updates provide a 40% speedup for most of the KGE models on Freebase dataset.</a:t>
            </a:r>
          </a:p>
        </p:txBody>
      </p:sp>
    </p:spTree>
    <p:extLst>
      <p:ext uri="{BB962C8B-B14F-4D97-AF65-F5344CB8AC3E}">
        <p14:creationId xmlns:p14="http://schemas.microsoft.com/office/powerpoint/2010/main" val="723109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Methodology</a:t>
            </a:r>
          </a:p>
        </p:txBody>
      </p:sp>
    </p:spTree>
    <p:extLst>
      <p:ext uri="{BB962C8B-B14F-4D97-AF65-F5344CB8AC3E}">
        <p14:creationId xmlns:p14="http://schemas.microsoft.com/office/powerpoint/2010/main" val="903515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1C51-0203-E34F-808A-5969293965C0}"/>
              </a:ext>
            </a:extLst>
          </p:cNvPr>
          <p:cNvSpPr>
            <a:spLocks noGrp="1"/>
          </p:cNvSpPr>
          <p:nvPr>
            <p:ph type="title"/>
          </p:nvPr>
        </p:nvSpPr>
        <p:spPr/>
        <p:txBody>
          <a:bodyPr/>
          <a:lstStyle/>
          <a:p>
            <a:r>
              <a:rPr lang="en-US" dirty="0"/>
              <a:t>Hardware</a:t>
            </a:r>
          </a:p>
        </p:txBody>
      </p:sp>
      <p:pic>
        <p:nvPicPr>
          <p:cNvPr id="4" name="Picture 3">
            <a:extLst>
              <a:ext uri="{FF2B5EF4-FFF2-40B4-BE49-F238E27FC236}">
                <a16:creationId xmlns:a16="http://schemas.microsoft.com/office/drawing/2014/main" id="{0CE91D69-BAA2-CE4C-8A5D-FADE9E423DD3}"/>
              </a:ext>
            </a:extLst>
          </p:cNvPr>
          <p:cNvPicPr>
            <a:picLocks noChangeAspect="1"/>
          </p:cNvPicPr>
          <p:nvPr/>
        </p:nvPicPr>
        <p:blipFill>
          <a:blip r:embed="rId2"/>
          <a:stretch>
            <a:fillRect/>
          </a:stretch>
        </p:blipFill>
        <p:spPr>
          <a:xfrm>
            <a:off x="1073523" y="2205318"/>
            <a:ext cx="10512143" cy="1829547"/>
          </a:xfrm>
          <a:prstGeom prst="rect">
            <a:avLst/>
          </a:prstGeom>
        </p:spPr>
      </p:pic>
    </p:spTree>
    <p:extLst>
      <p:ext uri="{BB962C8B-B14F-4D97-AF65-F5344CB8AC3E}">
        <p14:creationId xmlns:p14="http://schemas.microsoft.com/office/powerpoint/2010/main" val="497044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6E8F-29EE-6340-B1D4-1387CCBE3D48}"/>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F7276C43-C9B2-1D46-A27F-48D732716A07}"/>
              </a:ext>
            </a:extLst>
          </p:cNvPr>
          <p:cNvSpPr>
            <a:spLocks noGrp="1"/>
          </p:cNvSpPr>
          <p:nvPr>
            <p:ph idx="1"/>
          </p:nvPr>
        </p:nvSpPr>
        <p:spPr>
          <a:xfrm>
            <a:off x="838200" y="3763962"/>
            <a:ext cx="10515600" cy="1964485"/>
          </a:xfrm>
        </p:spPr>
        <p:txBody>
          <a:bodyPr/>
          <a:lstStyle/>
          <a:p>
            <a:r>
              <a:rPr lang="en-US" dirty="0"/>
              <a:t>FB15k and Freebase is a Freebase based Freebased Knowledge Graph Dataset.</a:t>
            </a:r>
          </a:p>
          <a:p>
            <a:r>
              <a:rPr lang="en-US" dirty="0"/>
              <a:t>WN18 is derived from WordNet.</a:t>
            </a:r>
          </a:p>
          <a:p>
            <a:r>
              <a:rPr lang="en-US" dirty="0"/>
              <a:t>FB15k and WN18 are standard benchmarking datasets for KGE.</a:t>
            </a:r>
          </a:p>
        </p:txBody>
      </p:sp>
      <p:pic>
        <p:nvPicPr>
          <p:cNvPr id="6" name="Picture 5">
            <a:extLst>
              <a:ext uri="{FF2B5EF4-FFF2-40B4-BE49-F238E27FC236}">
                <a16:creationId xmlns:a16="http://schemas.microsoft.com/office/drawing/2014/main" id="{EA377B9C-A080-064B-A2EB-D5161C7667F6}"/>
              </a:ext>
            </a:extLst>
          </p:cNvPr>
          <p:cNvPicPr>
            <a:picLocks noChangeAspect="1"/>
          </p:cNvPicPr>
          <p:nvPr/>
        </p:nvPicPr>
        <p:blipFill>
          <a:blip r:embed="rId2"/>
          <a:stretch>
            <a:fillRect/>
          </a:stretch>
        </p:blipFill>
        <p:spPr>
          <a:xfrm>
            <a:off x="838200" y="1825625"/>
            <a:ext cx="9105900" cy="1803400"/>
          </a:xfrm>
          <a:prstGeom prst="rect">
            <a:avLst/>
          </a:prstGeom>
        </p:spPr>
      </p:pic>
    </p:spTree>
    <p:extLst>
      <p:ext uri="{BB962C8B-B14F-4D97-AF65-F5344CB8AC3E}">
        <p14:creationId xmlns:p14="http://schemas.microsoft.com/office/powerpoint/2010/main" val="3016635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878F-2F5B-DC49-8E0D-A50C77E861AC}"/>
              </a:ext>
            </a:extLst>
          </p:cNvPr>
          <p:cNvSpPr>
            <a:spLocks noGrp="1"/>
          </p:cNvSpPr>
          <p:nvPr>
            <p:ph type="title"/>
          </p:nvPr>
        </p:nvSpPr>
        <p:spPr/>
        <p:txBody>
          <a:bodyPr/>
          <a:lstStyle/>
          <a:p>
            <a:r>
              <a:rPr lang="en-US" dirty="0"/>
              <a:t>Evaluation Methodology</a:t>
            </a:r>
          </a:p>
        </p:txBody>
      </p:sp>
      <p:sp>
        <p:nvSpPr>
          <p:cNvPr id="3" name="Content Placeholder 2">
            <a:extLst>
              <a:ext uri="{FF2B5EF4-FFF2-40B4-BE49-F238E27FC236}">
                <a16:creationId xmlns:a16="http://schemas.microsoft.com/office/drawing/2014/main" id="{B044E63C-E9E1-3947-8635-BDBB9855AF25}"/>
              </a:ext>
            </a:extLst>
          </p:cNvPr>
          <p:cNvSpPr>
            <a:spLocks noGrp="1"/>
          </p:cNvSpPr>
          <p:nvPr>
            <p:ph idx="1"/>
          </p:nvPr>
        </p:nvSpPr>
        <p:spPr/>
        <p:txBody>
          <a:bodyPr/>
          <a:lstStyle/>
          <a:p>
            <a:r>
              <a:rPr lang="en-US" dirty="0"/>
              <a:t>We measures the performance of the model based on link prediction task.</a:t>
            </a:r>
          </a:p>
          <a:p>
            <a:r>
              <a:rPr lang="en-US" dirty="0"/>
              <a:t>Freebase split: 5% validation, 5% test, and 90% training.</a:t>
            </a:r>
          </a:p>
          <a:p>
            <a:r>
              <a:rPr lang="en-US" dirty="0"/>
              <a:t>FB15k, based on </a:t>
            </a:r>
            <a:r>
              <a:rPr lang="en-US" dirty="0" err="1"/>
              <a:t>RotateE</a:t>
            </a:r>
            <a:r>
              <a:rPr lang="en-US" dirty="0"/>
              <a:t> and roughly 10% for test, roughly 8% for validation, and roughly 82% for training.</a:t>
            </a:r>
          </a:p>
          <a:p>
            <a:r>
              <a:rPr lang="en-US" dirty="0"/>
              <a:t>WN18: Based on </a:t>
            </a:r>
            <a:r>
              <a:rPr lang="en-US" dirty="0" err="1"/>
              <a:t>RotateE</a:t>
            </a:r>
            <a:r>
              <a:rPr lang="en-US" dirty="0"/>
              <a:t> and 3.33 for test, 3.33 for validation and 93.34 for training.</a:t>
            </a:r>
          </a:p>
          <a:p>
            <a:endParaRPr lang="en-US" dirty="0"/>
          </a:p>
        </p:txBody>
      </p:sp>
    </p:spTree>
    <p:extLst>
      <p:ext uri="{BB962C8B-B14F-4D97-AF65-F5344CB8AC3E}">
        <p14:creationId xmlns:p14="http://schemas.microsoft.com/office/powerpoint/2010/main" val="2424858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28A22-4021-524C-A5B4-DFCE86B8A6EC}"/>
              </a:ext>
            </a:extLst>
          </p:cNvPr>
          <p:cNvSpPr>
            <a:spLocks noGrp="1"/>
          </p:cNvSpPr>
          <p:nvPr>
            <p:ph type="title"/>
          </p:nvPr>
        </p:nvSpPr>
        <p:spPr/>
        <p:txBody>
          <a:bodyPr/>
          <a:lstStyle/>
          <a:p>
            <a:r>
              <a:rPr lang="en-US" dirty="0"/>
              <a:t>Metrics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6829BA-F429-C14B-95CE-BC6D25E25F67}"/>
                  </a:ext>
                </a:extLst>
              </p:cNvPr>
              <p:cNvSpPr>
                <a:spLocks noGrp="1"/>
              </p:cNvSpPr>
              <p:nvPr>
                <p:ph idx="1"/>
              </p:nvPr>
            </p:nvSpPr>
            <p:spPr/>
            <p:txBody>
              <a:bodyPr>
                <a:normAutofit lnSpcReduction="10000"/>
              </a:bodyPr>
              <a:lstStyle/>
              <a:p>
                <a:r>
                  <a:rPr lang="en-US" dirty="0"/>
                  <a:t>Hit@k for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1,3,10</m:t>
                        </m:r>
                      </m:e>
                    </m:d>
                  </m:oMath>
                </a14:m>
                <a:r>
                  <a:rPr lang="en-US" b="0" dirty="0"/>
                  <a:t>: the average number of times the positive triplets is among k highest ranked triplets.</a:t>
                </a:r>
              </a:p>
              <a:p>
                <a:pPr marL="0" indent="0">
                  <a:buNone/>
                </a:pPr>
                <a:endParaRPr lang="en-US" b="0" dirty="0"/>
              </a:p>
              <a:p>
                <a:endParaRPr lang="en-US" dirty="0"/>
              </a:p>
              <a:p>
                <a:r>
                  <a:rPr lang="en-US" dirty="0"/>
                  <a:t>Mean Rank (MR)</a:t>
                </a:r>
                <a:r>
                  <a:rPr lang="en-US" baseline="30000" dirty="0"/>
                  <a:t>*</a:t>
                </a:r>
                <a:r>
                  <a:rPr lang="en-US" dirty="0"/>
                  <a:t>: Average rank for positive instances.</a:t>
                </a:r>
              </a:p>
              <a:p>
                <a:pPr marL="0" indent="0">
                  <a:buNone/>
                </a:pPr>
                <a:endParaRPr lang="en-US" dirty="0"/>
              </a:p>
              <a:p>
                <a:endParaRPr lang="en-US" dirty="0"/>
              </a:p>
              <a:p>
                <a:r>
                  <a:rPr lang="en-US" dirty="0"/>
                  <a:t>Mean reciprocal rank</a:t>
                </a:r>
                <a:r>
                  <a:rPr lang="en-US" dirty="0">
                    <a:sym typeface="Wingdings" pitchFamily="2" charset="2"/>
                  </a:rPr>
                  <a:t> (MRR)</a:t>
                </a:r>
                <a:r>
                  <a:rPr lang="en-US" baseline="30000" dirty="0">
                    <a:sym typeface="Wingdings" pitchFamily="2" charset="2"/>
                  </a:rPr>
                  <a:t>*</a:t>
                </a:r>
                <a:r>
                  <a:rPr lang="en-US" dirty="0">
                    <a:sym typeface="Wingdings" pitchFamily="2" charset="2"/>
                  </a:rPr>
                  <a:t>: average reciprocal rank for positive instance.</a:t>
                </a:r>
                <a:r>
                  <a:rPr lang="en-US" dirty="0"/>
                  <a:t> </a:t>
                </a:r>
                <a:br>
                  <a:rPr lang="en-US" dirty="0"/>
                </a:br>
                <a:endParaRPr lang="en-US" dirty="0"/>
              </a:p>
            </p:txBody>
          </p:sp>
        </mc:Choice>
        <mc:Fallback xmlns="">
          <p:sp>
            <p:nvSpPr>
              <p:cNvPr id="3" name="Content Placeholder 2">
                <a:extLst>
                  <a:ext uri="{FF2B5EF4-FFF2-40B4-BE49-F238E27FC236}">
                    <a16:creationId xmlns:a16="http://schemas.microsoft.com/office/drawing/2014/main" id="{636829BA-F429-C14B-95CE-BC6D25E25F67}"/>
                  </a:ext>
                </a:extLst>
              </p:cNvPr>
              <p:cNvSpPr>
                <a:spLocks noGrp="1" noRot="1" noChangeAspect="1" noMove="1" noResize="1" noEditPoints="1" noAdjustHandles="1" noChangeArrowheads="1" noChangeShapeType="1" noTextEdit="1"/>
              </p:cNvSpPr>
              <p:nvPr>
                <p:ph idx="1"/>
              </p:nvPr>
            </p:nvSpPr>
            <p:spPr>
              <a:blipFill>
                <a:blip r:embed="rId3"/>
                <a:stretch>
                  <a:fillRect l="-965" t="-350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F523620-53AC-C547-A308-EBC9BF4569FF}"/>
              </a:ext>
            </a:extLst>
          </p:cNvPr>
          <p:cNvSpPr txBox="1"/>
          <p:nvPr/>
        </p:nvSpPr>
        <p:spPr>
          <a:xfrm>
            <a:off x="838200" y="6286319"/>
            <a:ext cx="10712824" cy="307777"/>
          </a:xfrm>
          <a:prstGeom prst="rect">
            <a:avLst/>
          </a:prstGeom>
          <a:noFill/>
        </p:spPr>
        <p:txBody>
          <a:bodyPr wrap="square" rtlCol="0">
            <a:spAutoFit/>
          </a:bodyPr>
          <a:lstStyle/>
          <a:p>
            <a:r>
              <a:rPr lang="en-US" sz="1400" dirty="0"/>
              <a:t>*: measure for evaluating any process that produces a list of possible responses to a sample of queries, ordered by probability of correctness.</a:t>
            </a:r>
          </a:p>
        </p:txBody>
      </p:sp>
      <p:pic>
        <p:nvPicPr>
          <p:cNvPr id="7" name="Picture 6">
            <a:extLst>
              <a:ext uri="{FF2B5EF4-FFF2-40B4-BE49-F238E27FC236}">
                <a16:creationId xmlns:a16="http://schemas.microsoft.com/office/drawing/2014/main" id="{D324603A-6D39-344C-A35A-860502B2A581}"/>
              </a:ext>
            </a:extLst>
          </p:cNvPr>
          <p:cNvPicPr>
            <a:picLocks noChangeAspect="1"/>
          </p:cNvPicPr>
          <p:nvPr/>
        </p:nvPicPr>
        <p:blipFill>
          <a:blip r:embed="rId4"/>
          <a:stretch>
            <a:fillRect/>
          </a:stretch>
        </p:blipFill>
        <p:spPr>
          <a:xfrm>
            <a:off x="4607112" y="2770393"/>
            <a:ext cx="2977776" cy="836454"/>
          </a:xfrm>
          <a:prstGeom prst="rect">
            <a:avLst/>
          </a:prstGeom>
        </p:spPr>
      </p:pic>
      <p:pic>
        <p:nvPicPr>
          <p:cNvPr id="9" name="Picture 8">
            <a:extLst>
              <a:ext uri="{FF2B5EF4-FFF2-40B4-BE49-F238E27FC236}">
                <a16:creationId xmlns:a16="http://schemas.microsoft.com/office/drawing/2014/main" id="{126A739D-65E3-474B-AA86-63E85F4B82C9}"/>
              </a:ext>
            </a:extLst>
          </p:cNvPr>
          <p:cNvPicPr>
            <a:picLocks noChangeAspect="1"/>
          </p:cNvPicPr>
          <p:nvPr/>
        </p:nvPicPr>
        <p:blipFill>
          <a:blip r:embed="rId5"/>
          <a:stretch>
            <a:fillRect/>
          </a:stretch>
        </p:blipFill>
        <p:spPr>
          <a:xfrm>
            <a:off x="4968783" y="4145020"/>
            <a:ext cx="2256188" cy="813190"/>
          </a:xfrm>
          <a:prstGeom prst="rect">
            <a:avLst/>
          </a:prstGeom>
        </p:spPr>
      </p:pic>
      <p:pic>
        <p:nvPicPr>
          <p:cNvPr id="10" name="Picture 9">
            <a:extLst>
              <a:ext uri="{FF2B5EF4-FFF2-40B4-BE49-F238E27FC236}">
                <a16:creationId xmlns:a16="http://schemas.microsoft.com/office/drawing/2014/main" id="{1B067F1E-3FFC-F045-9B4C-E1B9F0D61E9A}"/>
              </a:ext>
            </a:extLst>
          </p:cNvPr>
          <p:cNvPicPr>
            <a:picLocks noChangeAspect="1"/>
          </p:cNvPicPr>
          <p:nvPr/>
        </p:nvPicPr>
        <p:blipFill>
          <a:blip r:embed="rId6"/>
          <a:stretch>
            <a:fillRect/>
          </a:stretch>
        </p:blipFill>
        <p:spPr>
          <a:xfrm>
            <a:off x="4968783" y="5469050"/>
            <a:ext cx="2399645" cy="833561"/>
          </a:xfrm>
          <a:prstGeom prst="rect">
            <a:avLst/>
          </a:prstGeom>
        </p:spPr>
      </p:pic>
    </p:spTree>
    <p:extLst>
      <p:ext uri="{BB962C8B-B14F-4D97-AF65-F5344CB8AC3E}">
        <p14:creationId xmlns:p14="http://schemas.microsoft.com/office/powerpoint/2010/main" val="4204762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Results</a:t>
            </a:r>
          </a:p>
        </p:txBody>
      </p:sp>
    </p:spTree>
    <p:extLst>
      <p:ext uri="{BB962C8B-B14F-4D97-AF65-F5344CB8AC3E}">
        <p14:creationId xmlns:p14="http://schemas.microsoft.com/office/powerpoint/2010/main" val="3050903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F585-93D0-D84F-8EB9-76418BEA6A1B}"/>
              </a:ext>
            </a:extLst>
          </p:cNvPr>
          <p:cNvSpPr>
            <a:spLocks noGrp="1"/>
          </p:cNvSpPr>
          <p:nvPr>
            <p:ph type="title"/>
          </p:nvPr>
        </p:nvSpPr>
        <p:spPr/>
        <p:txBody>
          <a:bodyPr/>
          <a:lstStyle/>
          <a:p>
            <a:r>
              <a:rPr lang="en-US" dirty="0"/>
              <a:t>Speed of of different optimizations</a:t>
            </a:r>
          </a:p>
        </p:txBody>
      </p:sp>
      <p:pic>
        <p:nvPicPr>
          <p:cNvPr id="4" name="Picture 3">
            <a:extLst>
              <a:ext uri="{FF2B5EF4-FFF2-40B4-BE49-F238E27FC236}">
                <a16:creationId xmlns:a16="http://schemas.microsoft.com/office/drawing/2014/main" id="{4C6FE0DC-0C52-7A4A-BA94-4273DEBD3428}"/>
              </a:ext>
            </a:extLst>
          </p:cNvPr>
          <p:cNvPicPr>
            <a:picLocks noChangeAspect="1"/>
          </p:cNvPicPr>
          <p:nvPr/>
        </p:nvPicPr>
        <p:blipFill>
          <a:blip r:embed="rId2"/>
          <a:stretch>
            <a:fillRect/>
          </a:stretch>
        </p:blipFill>
        <p:spPr>
          <a:xfrm>
            <a:off x="2328999" y="1917709"/>
            <a:ext cx="6945630" cy="4827079"/>
          </a:xfrm>
          <a:prstGeom prst="rect">
            <a:avLst/>
          </a:prstGeom>
        </p:spPr>
      </p:pic>
    </p:spTree>
    <p:extLst>
      <p:ext uri="{BB962C8B-B14F-4D97-AF65-F5344CB8AC3E}">
        <p14:creationId xmlns:p14="http://schemas.microsoft.com/office/powerpoint/2010/main" val="35604988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5BED-1519-7A47-A59F-6E5A0E2F57F2}"/>
              </a:ext>
            </a:extLst>
          </p:cNvPr>
          <p:cNvSpPr>
            <a:spLocks noGrp="1"/>
          </p:cNvSpPr>
          <p:nvPr>
            <p:ph type="title"/>
          </p:nvPr>
        </p:nvSpPr>
        <p:spPr/>
        <p:txBody>
          <a:bodyPr/>
          <a:lstStyle/>
          <a:p>
            <a:r>
              <a:rPr lang="en-US" dirty="0"/>
              <a:t>Speedup on multi-GPU training§</a:t>
            </a:r>
          </a:p>
        </p:txBody>
      </p:sp>
      <p:pic>
        <p:nvPicPr>
          <p:cNvPr id="6" name="Picture 5">
            <a:extLst>
              <a:ext uri="{FF2B5EF4-FFF2-40B4-BE49-F238E27FC236}">
                <a16:creationId xmlns:a16="http://schemas.microsoft.com/office/drawing/2014/main" id="{CF9BCB70-E24A-654B-B3F1-09E4AC30D5A2}"/>
              </a:ext>
            </a:extLst>
          </p:cNvPr>
          <p:cNvPicPr>
            <a:picLocks noChangeAspect="1"/>
          </p:cNvPicPr>
          <p:nvPr/>
        </p:nvPicPr>
        <p:blipFill>
          <a:blip r:embed="rId2"/>
          <a:stretch>
            <a:fillRect/>
          </a:stretch>
        </p:blipFill>
        <p:spPr>
          <a:xfrm>
            <a:off x="611777" y="1767840"/>
            <a:ext cx="5569290" cy="3240314"/>
          </a:xfrm>
          <a:prstGeom prst="rect">
            <a:avLst/>
          </a:prstGeom>
        </p:spPr>
      </p:pic>
      <p:pic>
        <p:nvPicPr>
          <p:cNvPr id="7" name="Picture 6">
            <a:extLst>
              <a:ext uri="{FF2B5EF4-FFF2-40B4-BE49-F238E27FC236}">
                <a16:creationId xmlns:a16="http://schemas.microsoft.com/office/drawing/2014/main" id="{24A829B6-DB62-F94F-A19B-57A207F63CE6}"/>
              </a:ext>
            </a:extLst>
          </p:cNvPr>
          <p:cNvPicPr>
            <a:picLocks noChangeAspect="1"/>
          </p:cNvPicPr>
          <p:nvPr/>
        </p:nvPicPr>
        <p:blipFill>
          <a:blip r:embed="rId3"/>
          <a:stretch>
            <a:fillRect/>
          </a:stretch>
        </p:blipFill>
        <p:spPr>
          <a:xfrm>
            <a:off x="6181067" y="1767840"/>
            <a:ext cx="5349082" cy="3459863"/>
          </a:xfrm>
          <a:prstGeom prst="rect">
            <a:avLst/>
          </a:prstGeom>
        </p:spPr>
      </p:pic>
    </p:spTree>
    <p:extLst>
      <p:ext uri="{BB962C8B-B14F-4D97-AF65-F5344CB8AC3E}">
        <p14:creationId xmlns:p14="http://schemas.microsoft.com/office/powerpoint/2010/main" val="3605807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41E76-7EEE-964C-AF49-434B4B4E2BFD}"/>
              </a:ext>
            </a:extLst>
          </p:cNvPr>
          <p:cNvSpPr>
            <a:spLocks noGrp="1"/>
          </p:cNvSpPr>
          <p:nvPr>
            <p:ph type="title"/>
          </p:nvPr>
        </p:nvSpPr>
        <p:spPr/>
        <p:txBody>
          <a:bodyPr/>
          <a:lstStyle/>
          <a:p>
            <a:r>
              <a:rPr lang="en-US" dirty="0"/>
              <a:t>Knowledge Graph</a:t>
            </a:r>
          </a:p>
        </p:txBody>
      </p:sp>
      <p:pic>
        <p:nvPicPr>
          <p:cNvPr id="4" name="Picture 3">
            <a:extLst>
              <a:ext uri="{FF2B5EF4-FFF2-40B4-BE49-F238E27FC236}">
                <a16:creationId xmlns:a16="http://schemas.microsoft.com/office/drawing/2014/main" id="{44FB7AF4-44EF-F64A-9FEF-DD1AE03BA548}"/>
              </a:ext>
            </a:extLst>
          </p:cNvPr>
          <p:cNvPicPr>
            <a:picLocks noChangeAspect="1"/>
          </p:cNvPicPr>
          <p:nvPr/>
        </p:nvPicPr>
        <p:blipFill>
          <a:blip r:embed="rId2"/>
          <a:stretch>
            <a:fillRect/>
          </a:stretch>
        </p:blipFill>
        <p:spPr>
          <a:xfrm>
            <a:off x="6718663" y="1027906"/>
            <a:ext cx="5473337" cy="5473337"/>
          </a:xfrm>
          <a:prstGeom prst="rect">
            <a:avLst/>
          </a:prstGeom>
        </p:spPr>
      </p:pic>
      <p:sp>
        <p:nvSpPr>
          <p:cNvPr id="5" name="Rectangle 4">
            <a:extLst>
              <a:ext uri="{FF2B5EF4-FFF2-40B4-BE49-F238E27FC236}">
                <a16:creationId xmlns:a16="http://schemas.microsoft.com/office/drawing/2014/main" id="{5B281528-1DD0-9B46-AC1B-042CFAD0C945}"/>
              </a:ext>
            </a:extLst>
          </p:cNvPr>
          <p:cNvSpPr/>
          <p:nvPr/>
        </p:nvSpPr>
        <p:spPr>
          <a:xfrm>
            <a:off x="740229" y="1577821"/>
            <a:ext cx="6096000" cy="5355312"/>
          </a:xfrm>
          <a:prstGeom prst="rect">
            <a:avLst/>
          </a:prstGeom>
        </p:spPr>
        <p:txBody>
          <a:bodyPr>
            <a:spAutoFit/>
          </a:bodyPr>
          <a:lstStyle/>
          <a:p>
            <a:pPr marL="285750" indent="-285750">
              <a:buFont typeface="Arial" panose="020B0604020202020204" pitchFamily="34" charset="0"/>
              <a:buChar char="•"/>
            </a:pPr>
            <a:r>
              <a:rPr lang="en-US" b="1" i="1" dirty="0">
                <a:solidFill>
                  <a:srgbClr val="000000"/>
                </a:solidFill>
                <a:effectLst/>
                <a:latin typeface="Helvetica Neue" panose="02000503000000020004" pitchFamily="2" charset="0"/>
              </a:rPr>
              <a:t>Facts</a:t>
            </a:r>
          </a:p>
          <a:p>
            <a:pPr marL="742950" lvl="1" indent="-285750">
              <a:buFont typeface="Arial" panose="020B0604020202020204" pitchFamily="34" charset="0"/>
              <a:buChar char="•"/>
            </a:pPr>
            <a:r>
              <a:rPr lang="en-US" b="1" i="0" dirty="0">
                <a:solidFill>
                  <a:srgbClr val="000000"/>
                </a:solidFill>
                <a:effectLst/>
                <a:latin typeface="Helvetica Neue" panose="02000503000000020004" pitchFamily="2" charset="0"/>
              </a:rPr>
              <a:t>Mary</a:t>
            </a:r>
            <a:r>
              <a:rPr lang="en-US" b="0" i="0" dirty="0">
                <a:solidFill>
                  <a:srgbClr val="000000"/>
                </a:solidFill>
                <a:effectLst/>
                <a:latin typeface="Helvetica Neue" panose="02000503000000020004" pitchFamily="2" charset="0"/>
              </a:rPr>
              <a:t> and </a:t>
            </a:r>
            <a:r>
              <a:rPr lang="en-US" b="1" i="0" dirty="0">
                <a:solidFill>
                  <a:srgbClr val="000000"/>
                </a:solidFill>
                <a:effectLst/>
                <a:latin typeface="Helvetica Neue" panose="02000503000000020004" pitchFamily="2" charset="0"/>
              </a:rPr>
              <a:t>Tom</a:t>
            </a:r>
            <a:r>
              <a:rPr lang="en-US" b="0" i="0" dirty="0">
                <a:solidFill>
                  <a:srgbClr val="000000"/>
                </a:solidFill>
                <a:effectLst/>
                <a:latin typeface="Helvetica Neue" panose="02000503000000020004" pitchFamily="2" charset="0"/>
              </a:rPr>
              <a:t> are </a:t>
            </a:r>
            <a:r>
              <a:rPr lang="en-US" b="1" i="1" dirty="0">
                <a:solidFill>
                  <a:srgbClr val="000000"/>
                </a:solidFill>
                <a:effectLst/>
                <a:latin typeface="Helvetica Neue" panose="02000503000000020004" pitchFamily="2" charset="0"/>
              </a:rPr>
              <a:t>siblings</a:t>
            </a:r>
            <a:r>
              <a:rPr lang="en-US" b="0" i="0" dirty="0">
                <a:solidFill>
                  <a:srgbClr val="000000"/>
                </a:solidFill>
                <a:effectLst/>
                <a:latin typeface="Helvetica Neue" panose="02000503000000020004" pitchFamily="2" charset="0"/>
              </a:rPr>
              <a:t> and they both are </a:t>
            </a:r>
            <a:r>
              <a:rPr lang="en-US" b="1" i="1" dirty="0">
                <a:solidFill>
                  <a:srgbClr val="000000"/>
                </a:solidFill>
                <a:effectLst/>
                <a:latin typeface="Helvetica Neue" panose="02000503000000020004" pitchFamily="2" charset="0"/>
              </a:rPr>
              <a:t>are vegetarians</a:t>
            </a:r>
            <a:r>
              <a:rPr lang="en-US" b="0" i="0" dirty="0">
                <a:solidFill>
                  <a:srgbClr val="000000"/>
                </a:solidFill>
                <a:effectLst/>
                <a:latin typeface="Helvetica Neue" panose="02000503000000020004" pitchFamily="2" charset="0"/>
              </a:rPr>
              <a:t>, who </a:t>
            </a:r>
            <a:r>
              <a:rPr lang="en-US" b="1" i="1" dirty="0">
                <a:solidFill>
                  <a:srgbClr val="000000"/>
                </a:solidFill>
                <a:effectLst/>
                <a:latin typeface="Helvetica Neue" panose="02000503000000020004" pitchFamily="2" charset="0"/>
              </a:rPr>
              <a:t>like</a:t>
            </a:r>
            <a:r>
              <a:rPr lang="en-US" b="0" i="0" dirty="0">
                <a:solidFill>
                  <a:srgbClr val="000000"/>
                </a:solidFill>
                <a:effectLst/>
                <a:latin typeface="Helvetica Neue" panose="02000503000000020004" pitchFamily="2" charset="0"/>
              </a:rPr>
              <a:t> </a:t>
            </a:r>
            <a:r>
              <a:rPr lang="en-US" b="1" i="0" dirty="0">
                <a:solidFill>
                  <a:srgbClr val="000000"/>
                </a:solidFill>
                <a:effectLst/>
                <a:latin typeface="Helvetica Neue" panose="02000503000000020004" pitchFamily="2" charset="0"/>
              </a:rPr>
              <a:t>potatoes</a:t>
            </a:r>
            <a:r>
              <a:rPr lang="en-US" b="0" i="0" dirty="0">
                <a:solidFill>
                  <a:srgbClr val="000000"/>
                </a:solidFill>
                <a:effectLst/>
                <a:latin typeface="Helvetica Neue" panose="02000503000000020004" pitchFamily="2" charset="0"/>
              </a:rPr>
              <a:t> and </a:t>
            </a:r>
            <a:r>
              <a:rPr lang="en-US" b="1" i="0" dirty="0">
                <a:solidFill>
                  <a:srgbClr val="000000"/>
                </a:solidFill>
                <a:effectLst/>
                <a:latin typeface="Helvetica Neue" panose="02000503000000020004" pitchFamily="2" charset="0"/>
              </a:rPr>
              <a:t>cheese</a:t>
            </a:r>
            <a:r>
              <a:rPr lang="en-US" b="0" i="0" dirty="0">
                <a:solidFill>
                  <a:srgbClr val="000000"/>
                </a:solidFill>
                <a:effectLst/>
                <a:latin typeface="Helvetica Neue" panose="02000503000000020004" pitchFamily="2" charset="0"/>
              </a:rPr>
              <a:t>. Mary and Tom both </a:t>
            </a:r>
            <a:r>
              <a:rPr lang="en-US" b="1" i="1" dirty="0">
                <a:solidFill>
                  <a:srgbClr val="000000"/>
                </a:solidFill>
                <a:effectLst/>
                <a:latin typeface="Helvetica Neue" panose="02000503000000020004" pitchFamily="2" charset="0"/>
              </a:rPr>
              <a:t>work</a:t>
            </a:r>
            <a:r>
              <a:rPr lang="en-US" b="0" i="0" dirty="0">
                <a:solidFill>
                  <a:srgbClr val="000000"/>
                </a:solidFill>
                <a:effectLst/>
                <a:latin typeface="Helvetica Neue" panose="02000503000000020004" pitchFamily="2" charset="0"/>
              </a:rPr>
              <a:t> at </a:t>
            </a:r>
            <a:r>
              <a:rPr lang="en-US" b="1" i="0" dirty="0">
                <a:solidFill>
                  <a:srgbClr val="000000"/>
                </a:solidFill>
                <a:effectLst/>
                <a:latin typeface="Helvetica Neue" panose="02000503000000020004" pitchFamily="2" charset="0"/>
              </a:rPr>
              <a:t>Amazon</a:t>
            </a:r>
            <a:r>
              <a:rPr lang="en-US" b="0" i="0" dirty="0">
                <a:solidFill>
                  <a:srgbClr val="000000"/>
                </a:solidFill>
                <a:effectLst/>
                <a:latin typeface="Helvetica Neue" panose="02000503000000020004" pitchFamily="2" charset="0"/>
              </a:rPr>
              <a:t>. </a:t>
            </a:r>
            <a:r>
              <a:rPr lang="en-US" b="1" i="0" dirty="0">
                <a:solidFill>
                  <a:srgbClr val="000000"/>
                </a:solidFill>
                <a:effectLst/>
                <a:latin typeface="Helvetica Neue" panose="02000503000000020004" pitchFamily="2" charset="0"/>
              </a:rPr>
              <a:t>Joe</a:t>
            </a:r>
            <a:r>
              <a:rPr lang="en-US" b="0" i="0" dirty="0">
                <a:solidFill>
                  <a:srgbClr val="000000"/>
                </a:solidFill>
                <a:effectLst/>
                <a:latin typeface="Helvetica Neue" panose="02000503000000020004" pitchFamily="2" charset="0"/>
              </a:rPr>
              <a:t> is a bloke who is a </a:t>
            </a:r>
            <a:r>
              <a:rPr lang="en-US" b="1" i="1" dirty="0">
                <a:solidFill>
                  <a:srgbClr val="000000"/>
                </a:solidFill>
                <a:effectLst/>
                <a:latin typeface="Helvetica Neue" panose="02000503000000020004" pitchFamily="2" charset="0"/>
              </a:rPr>
              <a:t>colleague</a:t>
            </a:r>
            <a:r>
              <a:rPr lang="en-US" b="0" i="0" dirty="0">
                <a:solidFill>
                  <a:srgbClr val="000000"/>
                </a:solidFill>
                <a:effectLst/>
                <a:latin typeface="Helvetica Neue" panose="02000503000000020004" pitchFamily="2" charset="0"/>
              </a:rPr>
              <a:t> of Tom. To make the matter complicated, Joe </a:t>
            </a:r>
            <a:r>
              <a:rPr lang="en-US" b="1" i="1" dirty="0">
                <a:solidFill>
                  <a:srgbClr val="000000"/>
                </a:solidFill>
                <a:effectLst/>
                <a:latin typeface="Helvetica Neue" panose="02000503000000020004" pitchFamily="2" charset="0"/>
              </a:rPr>
              <a:t>loves</a:t>
            </a:r>
            <a:r>
              <a:rPr lang="en-US" b="0" i="0" dirty="0">
                <a:solidFill>
                  <a:srgbClr val="000000"/>
                </a:solidFill>
                <a:effectLst/>
                <a:latin typeface="Helvetica Neue" panose="02000503000000020004" pitchFamily="2" charset="0"/>
              </a:rPr>
              <a:t> Mary, but we do not know if the feeling is reciprocated.</a:t>
            </a:r>
          </a:p>
          <a:p>
            <a:pPr marL="742950" lvl="1" indent="-285750">
              <a:buFont typeface="Arial" panose="020B0604020202020204" pitchFamily="34" charset="0"/>
              <a:buChar char="•"/>
            </a:pPr>
            <a:r>
              <a:rPr lang="en-US" b="0" i="0" dirty="0">
                <a:solidFill>
                  <a:srgbClr val="000000"/>
                </a:solidFill>
                <a:effectLst/>
                <a:latin typeface="Helvetica Neue" panose="02000503000000020004" pitchFamily="2" charset="0"/>
              </a:rPr>
              <a:t>Joe </a:t>
            </a:r>
            <a:r>
              <a:rPr lang="en-US" b="1" i="1" dirty="0">
                <a:solidFill>
                  <a:srgbClr val="000000"/>
                </a:solidFill>
                <a:effectLst/>
                <a:latin typeface="Helvetica Neue" panose="02000503000000020004" pitchFamily="2" charset="0"/>
              </a:rPr>
              <a:t>is from</a:t>
            </a:r>
            <a:r>
              <a:rPr lang="en-US" b="0" i="0" dirty="0">
                <a:solidFill>
                  <a:srgbClr val="000000"/>
                </a:solidFill>
                <a:effectLst/>
                <a:latin typeface="Helvetica Neue" panose="02000503000000020004" pitchFamily="2" charset="0"/>
              </a:rPr>
              <a:t> </a:t>
            </a:r>
            <a:r>
              <a:rPr lang="en-US" b="1" i="0" dirty="0">
                <a:solidFill>
                  <a:srgbClr val="000000"/>
                </a:solidFill>
                <a:effectLst/>
                <a:latin typeface="Helvetica Neue" panose="02000503000000020004" pitchFamily="2" charset="0"/>
              </a:rPr>
              <a:t>Quebec</a:t>
            </a:r>
            <a:r>
              <a:rPr lang="en-US" b="0" i="0" dirty="0">
                <a:solidFill>
                  <a:srgbClr val="000000"/>
                </a:solidFill>
                <a:effectLst/>
                <a:latin typeface="Helvetica Neue" panose="02000503000000020004" pitchFamily="2" charset="0"/>
              </a:rPr>
              <a:t> and is proud of his native dish of </a:t>
            </a:r>
            <a:r>
              <a:rPr lang="en-US" b="1" i="0" dirty="0">
                <a:solidFill>
                  <a:srgbClr val="000000"/>
                </a:solidFill>
                <a:effectLst/>
                <a:latin typeface="Helvetica Neue" panose="02000503000000020004" pitchFamily="2" charset="0"/>
              </a:rPr>
              <a:t>Poutine</a:t>
            </a:r>
            <a:r>
              <a:rPr lang="en-US" b="0" i="0" dirty="0">
                <a:solidFill>
                  <a:srgbClr val="000000"/>
                </a:solidFill>
                <a:effectLst/>
                <a:latin typeface="Helvetica Neue" panose="02000503000000020004" pitchFamily="2" charset="0"/>
              </a:rPr>
              <a:t>, which is </a:t>
            </a:r>
            <a:r>
              <a:rPr lang="en-US" b="1" i="1" dirty="0">
                <a:solidFill>
                  <a:srgbClr val="000000"/>
                </a:solidFill>
                <a:effectLst/>
                <a:latin typeface="Helvetica Neue" panose="02000503000000020004" pitchFamily="2" charset="0"/>
              </a:rPr>
              <a:t>composed</a:t>
            </a:r>
            <a:r>
              <a:rPr lang="en-US" b="0" i="0" dirty="0">
                <a:solidFill>
                  <a:srgbClr val="000000"/>
                </a:solidFill>
                <a:effectLst/>
                <a:latin typeface="Helvetica Neue" panose="02000503000000020004" pitchFamily="2" charset="0"/>
              </a:rPr>
              <a:t> of potato, cheese, and </a:t>
            </a:r>
            <a:r>
              <a:rPr lang="en-US" b="1" i="0" dirty="0">
                <a:solidFill>
                  <a:srgbClr val="000000"/>
                </a:solidFill>
                <a:effectLst/>
                <a:latin typeface="Helvetica Neue" panose="02000503000000020004" pitchFamily="2" charset="0"/>
              </a:rPr>
              <a:t>gravy</a:t>
            </a:r>
            <a:r>
              <a:rPr lang="en-US" b="0" i="0" dirty="0">
                <a:solidFill>
                  <a:srgbClr val="000000"/>
                </a:solidFill>
                <a:effectLst/>
                <a:latin typeface="Helvetica Neue" panose="02000503000000020004" pitchFamily="2" charset="0"/>
              </a:rPr>
              <a:t>. We also know that gravy </a:t>
            </a:r>
            <a:r>
              <a:rPr lang="en-US" b="1" i="1" dirty="0">
                <a:solidFill>
                  <a:srgbClr val="000000"/>
                </a:solidFill>
                <a:effectLst/>
                <a:latin typeface="Helvetica Neue" panose="02000503000000020004" pitchFamily="2" charset="0"/>
              </a:rPr>
              <a:t>contains</a:t>
            </a:r>
            <a:r>
              <a:rPr lang="en-US" b="0" i="0" dirty="0">
                <a:solidFill>
                  <a:srgbClr val="000000"/>
                </a:solidFill>
                <a:effectLst/>
                <a:latin typeface="Helvetica Neue" panose="02000503000000020004" pitchFamily="2" charset="0"/>
              </a:rPr>
              <a:t> </a:t>
            </a:r>
            <a:r>
              <a:rPr lang="en-US" b="1" i="0" dirty="0">
                <a:solidFill>
                  <a:srgbClr val="000000"/>
                </a:solidFill>
                <a:effectLst/>
                <a:latin typeface="Helvetica Neue" panose="02000503000000020004" pitchFamily="2" charset="0"/>
              </a:rPr>
              <a:t>meat</a:t>
            </a:r>
            <a:r>
              <a:rPr lang="en-US" b="0" i="0" dirty="0">
                <a:solidFill>
                  <a:srgbClr val="000000"/>
                </a:solidFill>
                <a:effectLst/>
                <a:latin typeface="Helvetica Neue" panose="02000503000000020004" pitchFamily="2" charset="0"/>
              </a:rPr>
              <a:t> in some form.</a:t>
            </a:r>
          </a:p>
          <a:p>
            <a:pPr marL="285750" indent="-285750">
              <a:buFont typeface="Arial" panose="020B0604020202020204" pitchFamily="34" charset="0"/>
              <a:buChar char="•"/>
            </a:pPr>
            <a:r>
              <a:rPr lang="en-US" b="1" i="1" dirty="0">
                <a:solidFill>
                  <a:srgbClr val="000000"/>
                </a:solidFill>
                <a:effectLst/>
                <a:latin typeface="Helvetica Neue" panose="02000503000000020004" pitchFamily="2" charset="0"/>
              </a:rPr>
              <a:t>Link Prediction</a:t>
            </a:r>
          </a:p>
          <a:p>
            <a:pPr marL="285750" indent="-285750">
              <a:buFont typeface="Arial" panose="020B0604020202020204" pitchFamily="34" charset="0"/>
              <a:buChar char="•"/>
            </a:pPr>
            <a:r>
              <a:rPr lang="en-US" b="0" i="0" dirty="0">
                <a:solidFill>
                  <a:srgbClr val="000000"/>
                </a:solidFill>
                <a:effectLst/>
                <a:latin typeface="Helvetica Neue" panose="02000503000000020004" pitchFamily="2" charset="0"/>
              </a:rPr>
              <a:t>Joe is excited to invite Tom for dinner and and has his sibling, Mary, in the invitation. His plans are doomed from get go as he is planning to serve the vegetarian siblings his </a:t>
            </a:r>
            <a:r>
              <a:rPr lang="en-US" b="0" i="0" dirty="0" err="1">
                <a:solidFill>
                  <a:srgbClr val="000000"/>
                </a:solidFill>
                <a:effectLst/>
                <a:latin typeface="Helvetica Neue" panose="02000503000000020004" pitchFamily="2" charset="0"/>
              </a:rPr>
              <a:t>favourite</a:t>
            </a:r>
            <a:r>
              <a:rPr lang="en-US" b="0" i="0" dirty="0">
                <a:solidFill>
                  <a:srgbClr val="000000"/>
                </a:solidFill>
                <a:effectLst/>
                <a:latin typeface="Helvetica Neue" panose="02000503000000020004" pitchFamily="2" charset="0"/>
              </a:rPr>
              <a:t> Quebecois dish, Poutine.</a:t>
            </a:r>
          </a:p>
          <a:p>
            <a:pPr marL="285750" indent="-285750">
              <a:buFont typeface="Arial" panose="020B0604020202020204" pitchFamily="34" charset="0"/>
              <a:buChar char="•"/>
            </a:pPr>
            <a:r>
              <a:rPr lang="en-US" b="0" i="0" dirty="0">
                <a:solidFill>
                  <a:srgbClr val="000000"/>
                </a:solidFill>
                <a:effectLst/>
                <a:latin typeface="Helvetica Neue" panose="02000503000000020004" pitchFamily="2" charset="0"/>
              </a:rPr>
              <a:t>Oh! by the way, a piece of geography trivia: Quebec </a:t>
            </a:r>
            <a:r>
              <a:rPr lang="en-US" b="1" i="1" dirty="0">
                <a:solidFill>
                  <a:srgbClr val="000000"/>
                </a:solidFill>
                <a:effectLst/>
                <a:latin typeface="Helvetica Neue" panose="02000503000000020004" pitchFamily="2" charset="0"/>
              </a:rPr>
              <a:t>is located</a:t>
            </a:r>
            <a:r>
              <a:rPr lang="en-US" b="0" i="0" dirty="0">
                <a:solidFill>
                  <a:srgbClr val="000000"/>
                </a:solidFill>
                <a:effectLst/>
                <a:latin typeface="Helvetica Neue" panose="02000503000000020004" pitchFamily="2" charset="0"/>
              </a:rPr>
              <a:t> in a </a:t>
            </a:r>
            <a:r>
              <a:rPr lang="en-US" b="1" i="0" dirty="0">
                <a:solidFill>
                  <a:srgbClr val="000000"/>
                </a:solidFill>
                <a:effectLst/>
                <a:latin typeface="Helvetica Neue" panose="02000503000000020004" pitchFamily="2" charset="0"/>
              </a:rPr>
              <a:t>province</a:t>
            </a:r>
            <a:r>
              <a:rPr lang="en-US" b="0" i="0" dirty="0">
                <a:solidFill>
                  <a:srgbClr val="000000"/>
                </a:solidFill>
                <a:effectLst/>
                <a:latin typeface="Helvetica Neue" panose="02000503000000020004" pitchFamily="2" charset="0"/>
              </a:rPr>
              <a:t> of the same name, which in turn </a:t>
            </a:r>
            <a:r>
              <a:rPr lang="en-US" b="1" i="1" dirty="0">
                <a:solidFill>
                  <a:srgbClr val="000000"/>
                </a:solidFill>
                <a:effectLst/>
                <a:latin typeface="Helvetica Neue" panose="02000503000000020004" pitchFamily="2" charset="0"/>
              </a:rPr>
              <a:t>is located</a:t>
            </a:r>
            <a:r>
              <a:rPr lang="en-US" b="0" i="0" dirty="0">
                <a:solidFill>
                  <a:srgbClr val="000000"/>
                </a:solidFill>
                <a:effectLst/>
                <a:latin typeface="Helvetica Neue" panose="02000503000000020004" pitchFamily="2" charset="0"/>
              </a:rPr>
              <a:t> in </a:t>
            </a:r>
            <a:r>
              <a:rPr lang="en-US" b="1" i="0" dirty="0">
                <a:solidFill>
                  <a:srgbClr val="000000"/>
                </a:solidFill>
                <a:effectLst/>
                <a:latin typeface="Helvetica Neue" panose="02000503000000020004" pitchFamily="2" charset="0"/>
              </a:rPr>
              <a:t>Canada</a:t>
            </a:r>
            <a:r>
              <a:rPr lang="en-US" b="0" i="0" dirty="0">
                <a:solidFill>
                  <a:srgbClr val="000000"/>
                </a:solidFill>
                <a:effectLst/>
                <a:latin typeface="Helvetica Neue" panose="02000503000000020004" pitchFamily="2" charset="0"/>
              </a:rPr>
              <a:t>.</a:t>
            </a:r>
          </a:p>
        </p:txBody>
      </p:sp>
    </p:spTree>
    <p:extLst>
      <p:ext uri="{BB962C8B-B14F-4D97-AF65-F5344CB8AC3E}">
        <p14:creationId xmlns:p14="http://schemas.microsoft.com/office/powerpoint/2010/main" val="2532842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50F1-E5E1-8947-83E2-9CAE15C9B2B0}"/>
              </a:ext>
            </a:extLst>
          </p:cNvPr>
          <p:cNvSpPr>
            <a:spLocks noGrp="1"/>
          </p:cNvSpPr>
          <p:nvPr>
            <p:ph type="title"/>
          </p:nvPr>
        </p:nvSpPr>
        <p:spPr/>
        <p:txBody>
          <a:bodyPr/>
          <a:lstStyle/>
          <a:p>
            <a:r>
              <a:rPr lang="en-US" dirty="0"/>
              <a:t>Accuracy vs Graph </a:t>
            </a:r>
            <a:r>
              <a:rPr lang="en-US" dirty="0" err="1"/>
              <a:t>Vite</a:t>
            </a:r>
            <a:r>
              <a:rPr lang="en-US" dirty="0"/>
              <a:t> – FG15k</a:t>
            </a:r>
          </a:p>
        </p:txBody>
      </p:sp>
      <p:pic>
        <p:nvPicPr>
          <p:cNvPr id="11" name="Picture 10">
            <a:extLst>
              <a:ext uri="{FF2B5EF4-FFF2-40B4-BE49-F238E27FC236}">
                <a16:creationId xmlns:a16="http://schemas.microsoft.com/office/drawing/2014/main" id="{33B74C1B-378C-4740-9685-9E9F5D3D34FB}"/>
              </a:ext>
            </a:extLst>
          </p:cNvPr>
          <p:cNvPicPr>
            <a:picLocks noChangeAspect="1"/>
          </p:cNvPicPr>
          <p:nvPr/>
        </p:nvPicPr>
        <p:blipFill>
          <a:blip r:embed="rId2"/>
          <a:stretch>
            <a:fillRect/>
          </a:stretch>
        </p:blipFill>
        <p:spPr>
          <a:xfrm>
            <a:off x="838201" y="1373415"/>
            <a:ext cx="5084264" cy="3834312"/>
          </a:xfrm>
          <a:prstGeom prst="rect">
            <a:avLst/>
          </a:prstGeom>
        </p:spPr>
      </p:pic>
      <p:pic>
        <p:nvPicPr>
          <p:cNvPr id="12" name="Picture 11">
            <a:extLst>
              <a:ext uri="{FF2B5EF4-FFF2-40B4-BE49-F238E27FC236}">
                <a16:creationId xmlns:a16="http://schemas.microsoft.com/office/drawing/2014/main" id="{E634166C-570A-EE41-91B9-61A3F0522B24}"/>
              </a:ext>
            </a:extLst>
          </p:cNvPr>
          <p:cNvPicPr>
            <a:picLocks noChangeAspect="1"/>
          </p:cNvPicPr>
          <p:nvPr/>
        </p:nvPicPr>
        <p:blipFill>
          <a:blip r:embed="rId3"/>
          <a:stretch>
            <a:fillRect/>
          </a:stretch>
        </p:blipFill>
        <p:spPr>
          <a:xfrm>
            <a:off x="6540137" y="1373415"/>
            <a:ext cx="5089978" cy="3834312"/>
          </a:xfrm>
          <a:prstGeom prst="rect">
            <a:avLst/>
          </a:prstGeom>
        </p:spPr>
      </p:pic>
    </p:spTree>
    <p:extLst>
      <p:ext uri="{BB962C8B-B14F-4D97-AF65-F5344CB8AC3E}">
        <p14:creationId xmlns:p14="http://schemas.microsoft.com/office/powerpoint/2010/main" val="2156975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50F1-E5E1-8947-83E2-9CAE15C9B2B0}"/>
              </a:ext>
            </a:extLst>
          </p:cNvPr>
          <p:cNvSpPr>
            <a:spLocks noGrp="1"/>
          </p:cNvSpPr>
          <p:nvPr>
            <p:ph type="title"/>
          </p:nvPr>
        </p:nvSpPr>
        <p:spPr/>
        <p:txBody>
          <a:bodyPr/>
          <a:lstStyle/>
          <a:p>
            <a:r>
              <a:rPr lang="en-US" dirty="0"/>
              <a:t>Accuracy vs Graph </a:t>
            </a:r>
            <a:r>
              <a:rPr lang="en-US" dirty="0" err="1"/>
              <a:t>Vite</a:t>
            </a:r>
            <a:r>
              <a:rPr lang="en-US" dirty="0"/>
              <a:t> – WN18</a:t>
            </a:r>
          </a:p>
        </p:txBody>
      </p:sp>
      <p:pic>
        <p:nvPicPr>
          <p:cNvPr id="11" name="Picture 10">
            <a:extLst>
              <a:ext uri="{FF2B5EF4-FFF2-40B4-BE49-F238E27FC236}">
                <a16:creationId xmlns:a16="http://schemas.microsoft.com/office/drawing/2014/main" id="{33B74C1B-378C-4740-9685-9E9F5D3D34FB}"/>
              </a:ext>
            </a:extLst>
          </p:cNvPr>
          <p:cNvPicPr>
            <a:picLocks noChangeAspect="1"/>
          </p:cNvPicPr>
          <p:nvPr/>
        </p:nvPicPr>
        <p:blipFill>
          <a:blip r:embed="rId2"/>
          <a:stretch>
            <a:fillRect/>
          </a:stretch>
        </p:blipFill>
        <p:spPr>
          <a:xfrm>
            <a:off x="838201" y="1373415"/>
            <a:ext cx="5084264" cy="3834312"/>
          </a:xfrm>
          <a:prstGeom prst="rect">
            <a:avLst/>
          </a:prstGeom>
        </p:spPr>
      </p:pic>
      <p:pic>
        <p:nvPicPr>
          <p:cNvPr id="3" name="Picture 2">
            <a:extLst>
              <a:ext uri="{FF2B5EF4-FFF2-40B4-BE49-F238E27FC236}">
                <a16:creationId xmlns:a16="http://schemas.microsoft.com/office/drawing/2014/main" id="{5AAB9422-586C-5948-A0A2-108264F95694}"/>
              </a:ext>
            </a:extLst>
          </p:cNvPr>
          <p:cNvPicPr>
            <a:picLocks noChangeAspect="1"/>
          </p:cNvPicPr>
          <p:nvPr/>
        </p:nvPicPr>
        <p:blipFill>
          <a:blip r:embed="rId3"/>
          <a:stretch>
            <a:fillRect/>
          </a:stretch>
        </p:blipFill>
        <p:spPr>
          <a:xfrm>
            <a:off x="838199" y="1373415"/>
            <a:ext cx="5170715" cy="3832717"/>
          </a:xfrm>
          <a:prstGeom prst="rect">
            <a:avLst/>
          </a:prstGeom>
        </p:spPr>
      </p:pic>
      <p:pic>
        <p:nvPicPr>
          <p:cNvPr id="4" name="Picture 3">
            <a:extLst>
              <a:ext uri="{FF2B5EF4-FFF2-40B4-BE49-F238E27FC236}">
                <a16:creationId xmlns:a16="http://schemas.microsoft.com/office/drawing/2014/main" id="{EC845891-7DEE-1348-81D9-FCC3BD74370A}"/>
              </a:ext>
            </a:extLst>
          </p:cNvPr>
          <p:cNvPicPr>
            <a:picLocks noChangeAspect="1"/>
          </p:cNvPicPr>
          <p:nvPr/>
        </p:nvPicPr>
        <p:blipFill>
          <a:blip r:embed="rId4"/>
          <a:stretch>
            <a:fillRect/>
          </a:stretch>
        </p:blipFill>
        <p:spPr>
          <a:xfrm>
            <a:off x="6384697" y="1373415"/>
            <a:ext cx="5012327" cy="3778523"/>
          </a:xfrm>
          <a:prstGeom prst="rect">
            <a:avLst/>
          </a:prstGeom>
        </p:spPr>
      </p:pic>
    </p:spTree>
    <p:extLst>
      <p:ext uri="{BB962C8B-B14F-4D97-AF65-F5344CB8AC3E}">
        <p14:creationId xmlns:p14="http://schemas.microsoft.com/office/powerpoint/2010/main" val="2585811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Thank You</a:t>
            </a:r>
          </a:p>
        </p:txBody>
      </p:sp>
    </p:spTree>
    <p:extLst>
      <p:ext uri="{BB962C8B-B14F-4D97-AF65-F5344CB8AC3E}">
        <p14:creationId xmlns:p14="http://schemas.microsoft.com/office/powerpoint/2010/main" val="683981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1BA5-5BDE-8341-BC21-A19CE220386E}"/>
              </a:ext>
            </a:extLst>
          </p:cNvPr>
          <p:cNvSpPr>
            <a:spLocks noGrp="1"/>
          </p:cNvSpPr>
          <p:nvPr>
            <p:ph type="title"/>
          </p:nvPr>
        </p:nvSpPr>
        <p:spPr/>
        <p:txBody>
          <a:bodyPr/>
          <a:lstStyle/>
          <a:p>
            <a:r>
              <a:rPr lang="en-US" dirty="0"/>
              <a:t>Different Types of Links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EC93FC-DCCD-7745-8339-075CAE97AAE5}"/>
                  </a:ext>
                </a:extLst>
              </p:cNvPr>
              <p:cNvSpPr>
                <a:spLocks noGrp="1"/>
              </p:cNvSpPr>
              <p:nvPr>
                <p:ph idx="1"/>
              </p:nvPr>
            </p:nvSpPr>
            <p:spPr/>
            <p:txBody>
              <a:bodyPr>
                <a:normAutofit/>
              </a:bodyPr>
              <a:lstStyle/>
              <a:p>
                <a:r>
                  <a:rPr lang="en-US" b="1" i="1" dirty="0"/>
                  <a:t>symmetric</a:t>
                </a:r>
                <a:endParaRPr lang="en-US" dirty="0"/>
              </a:p>
              <a:p>
                <a:pPr lvl="1"/>
                <a:r>
                  <a:rPr lang="en-US" b="1" dirty="0"/>
                  <a:t>Definition:</a:t>
                </a:r>
                <a:r>
                  <a:rPr lang="en-US" dirty="0"/>
                  <a:t> A relation </a:t>
                </a:r>
                <a:r>
                  <a:rPr lang="en-US" b="0" dirty="0"/>
                  <a:t>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 </m:t>
                    </m:r>
                  </m:oMath>
                </a14:m>
                <a:r>
                  <a:rPr lang="en-US" dirty="0"/>
                  <a:t> is </a:t>
                </a:r>
                <a:r>
                  <a:rPr lang="en-US" b="1" dirty="0"/>
                  <a:t>symmetric </a:t>
                </a:r>
                <a:r>
                  <a:rPr lang="en-US" dirty="0"/>
                  <a:t>if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b="1" i="1" dirty="0"/>
                  <a:t>antisymmetric</a:t>
                </a:r>
                <a:endParaRPr lang="en-US" dirty="0"/>
              </a:p>
              <a:p>
                <a:pPr lvl="1"/>
                <a:r>
                  <a:rPr lang="en-US" b="1" dirty="0"/>
                  <a:t>Definition:</a:t>
                </a:r>
                <a:r>
                  <a:rPr lang="en-US" dirty="0"/>
                  <a:t> A relation </a:t>
                </a:r>
                <a14:m>
                  <m:oMath xmlns:m="http://schemas.openxmlformats.org/officeDocument/2006/math">
                    <m:r>
                      <a:rPr lang="en-US" b="0" i="1" smtClean="0">
                        <a:latin typeface="Cambria Math" panose="02040503050406030204" pitchFamily="18" charset="0"/>
                      </a:rPr>
                      <m:t>𝑟</m:t>
                    </m:r>
                  </m:oMath>
                </a14:m>
                <a:r>
                  <a:rPr lang="en-US" dirty="0"/>
                  <a:t> is </a:t>
                </a:r>
                <a:r>
                  <a:rPr lang="en-US" b="1" dirty="0"/>
                  <a:t>antisymmetric</a:t>
                </a:r>
                <a:r>
                  <a:rPr lang="en-US" dirty="0"/>
                  <a:t> if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b="1" i="1" dirty="0"/>
                  <a:t>inversion</a:t>
                </a:r>
                <a:endParaRPr lang="en-US" dirty="0"/>
              </a:p>
              <a:p>
                <a:pPr lvl="1"/>
                <a:r>
                  <a:rPr lang="en-US" b="1" dirty="0"/>
                  <a:t>Definition:</a:t>
                </a:r>
                <a:r>
                  <a:rPr lang="en-US" dirty="0"/>
                  <a:t> A relation </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 is </a:t>
                </a:r>
                <a:r>
                  <a:rPr lang="en-US" b="1" i="1" dirty="0"/>
                  <a:t>inverse</a:t>
                </a:r>
                <a:r>
                  <a:rPr lang="en-US" dirty="0"/>
                  <a:t> to relation </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m:t>
                    </m:r>
                  </m:oMath>
                </a14:m>
                <a:r>
                  <a:rPr lang="en-US" dirty="0"/>
                  <a:t> if </a:t>
                </a: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b="1" i="1" dirty="0"/>
                  <a:t>composition</a:t>
                </a:r>
                <a:endParaRPr lang="en-US" dirty="0"/>
              </a:p>
              <a:p>
                <a:pPr lvl="1"/>
                <a:r>
                  <a:rPr lang="en-US" b="1" dirty="0"/>
                  <a:t>Definition</a:t>
                </a:r>
                <a:r>
                  <a:rPr lang="en-US" dirty="0"/>
                  <a:t>: relation </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 is composed of relation </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m:t>
                    </m:r>
                  </m:oMath>
                </a14:m>
                <a:r>
                  <a:rPr lang="en-US" dirty="0"/>
                  <a:t> and relation </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3</m:t>
                        </m:r>
                      </m:sub>
                    </m:sSub>
                  </m:oMath>
                </a14:m>
                <a:r>
                  <a:rPr lang="en-US" dirty="0"/>
                  <a:t> if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 </m:t>
                    </m:r>
                  </m:oMath>
                </a14:m>
                <a:r>
                  <a:rPr lang="en-US" dirty="0"/>
                  <a:t> </a:t>
                </a:r>
              </a:p>
            </p:txBody>
          </p:sp>
        </mc:Choice>
        <mc:Fallback xmlns="">
          <p:sp>
            <p:nvSpPr>
              <p:cNvPr id="3" name="Content Placeholder 2">
                <a:extLst>
                  <a:ext uri="{FF2B5EF4-FFF2-40B4-BE49-F238E27FC236}">
                    <a16:creationId xmlns:a16="http://schemas.microsoft.com/office/drawing/2014/main" id="{4EEC93FC-DCCD-7745-8339-075CAE97AAE5}"/>
                  </a:ext>
                </a:extLst>
              </p:cNvPr>
              <p:cNvSpPr>
                <a:spLocks noGrp="1" noRot="1" noChangeAspect="1" noMove="1" noResize="1" noEditPoints="1" noAdjustHandles="1" noChangeArrowheads="1" noChangeShapeType="1" noTextEdit="1"/>
              </p:cNvSpPr>
              <p:nvPr>
                <p:ph idx="1"/>
              </p:nvPr>
            </p:nvSpPr>
            <p:spPr>
              <a:blipFill>
                <a:blip r:embed="rId2"/>
                <a:stretch>
                  <a:fillRect l="-965" t="-2632" r="-121"/>
                </a:stretch>
              </a:blipFill>
            </p:spPr>
            <p:txBody>
              <a:bodyPr/>
              <a:lstStyle/>
              <a:p>
                <a:r>
                  <a:rPr lang="en-US">
                    <a:noFill/>
                  </a:rPr>
                  <a:t> </a:t>
                </a:r>
              </a:p>
            </p:txBody>
          </p:sp>
        </mc:Fallback>
      </mc:AlternateContent>
    </p:spTree>
    <p:extLst>
      <p:ext uri="{BB962C8B-B14F-4D97-AF65-F5344CB8AC3E}">
        <p14:creationId xmlns:p14="http://schemas.microsoft.com/office/powerpoint/2010/main" val="2712359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044E-B0C1-BE46-9E6B-5B2371CEC108}"/>
              </a:ext>
            </a:extLst>
          </p:cNvPr>
          <p:cNvSpPr>
            <a:spLocks noGrp="1"/>
          </p:cNvSpPr>
          <p:nvPr>
            <p:ph type="title"/>
          </p:nvPr>
        </p:nvSpPr>
        <p:spPr/>
        <p:txBody>
          <a:bodyPr/>
          <a:lstStyle/>
          <a:p>
            <a:r>
              <a:rPr lang="en-US" dirty="0"/>
              <a:t>Score Function</a:t>
            </a:r>
          </a:p>
        </p:txBody>
      </p:sp>
      <p:sp>
        <p:nvSpPr>
          <p:cNvPr id="3" name="Content Placeholder 2">
            <a:extLst>
              <a:ext uri="{FF2B5EF4-FFF2-40B4-BE49-F238E27FC236}">
                <a16:creationId xmlns:a16="http://schemas.microsoft.com/office/drawing/2014/main" id="{8D8CB698-D185-C448-9646-39C6FBF945CD}"/>
              </a:ext>
            </a:extLst>
          </p:cNvPr>
          <p:cNvSpPr>
            <a:spLocks noGrp="1"/>
          </p:cNvSpPr>
          <p:nvPr>
            <p:ph idx="1"/>
          </p:nvPr>
        </p:nvSpPr>
        <p:spPr>
          <a:xfrm>
            <a:off x="838200" y="1825625"/>
            <a:ext cx="10515600" cy="2006146"/>
          </a:xfrm>
        </p:spPr>
        <p:txBody>
          <a:bodyPr>
            <a:normAutofit/>
          </a:bodyPr>
          <a:lstStyle/>
          <a:p>
            <a:r>
              <a:rPr lang="en-US" dirty="0"/>
              <a:t>Each of the KGE has a score function that measures score for  triplets of (head, relation, tail) that are valid and those, which are not. </a:t>
            </a:r>
          </a:p>
          <a:p>
            <a:r>
              <a:rPr lang="en-US" dirty="0"/>
              <a:t>KGE models tend to maximize the score for relations that hold true.</a:t>
            </a:r>
          </a:p>
        </p:txBody>
      </p:sp>
      <p:pic>
        <p:nvPicPr>
          <p:cNvPr id="4" name="Picture 3">
            <a:extLst>
              <a:ext uri="{FF2B5EF4-FFF2-40B4-BE49-F238E27FC236}">
                <a16:creationId xmlns:a16="http://schemas.microsoft.com/office/drawing/2014/main" id="{724C2847-697C-DC4C-A467-A13D368204D1}"/>
              </a:ext>
            </a:extLst>
          </p:cNvPr>
          <p:cNvPicPr>
            <a:picLocks noChangeAspect="1"/>
          </p:cNvPicPr>
          <p:nvPr/>
        </p:nvPicPr>
        <p:blipFill>
          <a:blip r:embed="rId2"/>
          <a:stretch>
            <a:fillRect/>
          </a:stretch>
        </p:blipFill>
        <p:spPr>
          <a:xfrm>
            <a:off x="3758837" y="3258580"/>
            <a:ext cx="4662351" cy="2636760"/>
          </a:xfrm>
          <a:prstGeom prst="rect">
            <a:avLst/>
          </a:prstGeom>
        </p:spPr>
      </p:pic>
      <p:sp>
        <p:nvSpPr>
          <p:cNvPr id="5" name="Rectangle 4">
            <a:extLst>
              <a:ext uri="{FF2B5EF4-FFF2-40B4-BE49-F238E27FC236}">
                <a16:creationId xmlns:a16="http://schemas.microsoft.com/office/drawing/2014/main" id="{EAE066B2-4563-1340-A395-CA884E9B8B6F}"/>
              </a:ext>
            </a:extLst>
          </p:cNvPr>
          <p:cNvSpPr/>
          <p:nvPr/>
        </p:nvSpPr>
        <p:spPr>
          <a:xfrm>
            <a:off x="2734218" y="5895340"/>
            <a:ext cx="6711588" cy="369332"/>
          </a:xfrm>
          <a:prstGeom prst="rect">
            <a:avLst/>
          </a:prstGeom>
        </p:spPr>
        <p:txBody>
          <a:bodyPr wrap="square">
            <a:spAutoFit/>
          </a:bodyPr>
          <a:lstStyle/>
          <a:p>
            <a:r>
              <a:rPr lang="en-US" b="0" i="0" dirty="0">
                <a:solidFill>
                  <a:srgbClr val="000000"/>
                </a:solidFill>
                <a:effectLst/>
                <a:latin typeface="Helvetica Neue" panose="02000503000000020004" pitchFamily="2" charset="0"/>
              </a:rPr>
              <a:t>A list of score functions for KE papers implemented by DGL-KE</a:t>
            </a:r>
            <a:endParaRPr lang="en-US" dirty="0"/>
          </a:p>
        </p:txBody>
      </p:sp>
    </p:spTree>
    <p:extLst>
      <p:ext uri="{BB962C8B-B14F-4D97-AF65-F5344CB8AC3E}">
        <p14:creationId xmlns:p14="http://schemas.microsoft.com/office/powerpoint/2010/main" val="2943984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16EA4-B409-FC42-AF23-33562E366E89}"/>
              </a:ext>
            </a:extLst>
          </p:cNvPr>
          <p:cNvSpPr>
            <a:spLocks noGrp="1"/>
          </p:cNvSpPr>
          <p:nvPr>
            <p:ph type="title"/>
          </p:nvPr>
        </p:nvSpPr>
        <p:spPr/>
        <p:txBody>
          <a:bodyPr/>
          <a:lstStyle/>
          <a:p>
            <a:r>
              <a:rPr lang="en-US" dirty="0"/>
              <a:t>Training a KGE – Negative Sampling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AF2C03-2B24-754F-AF92-FB1D59471746}"/>
                  </a:ext>
                </a:extLst>
              </p:cNvPr>
              <p:cNvSpPr>
                <a:spLocks noGrp="1"/>
              </p:cNvSpPr>
              <p:nvPr>
                <p:ph idx="1"/>
              </p:nvPr>
            </p:nvSpPr>
            <p:spPr>
              <a:xfrm>
                <a:off x="838200" y="1825625"/>
                <a:ext cx="10515600" cy="2084524"/>
              </a:xfrm>
            </p:spPr>
            <p:txBody>
              <a:bodyPr/>
              <a:lstStyle/>
              <a:p>
                <a:r>
                  <a:rPr lang="en-US"/>
                  <a:t>All </a:t>
                </a:r>
                <a:r>
                  <a:rPr lang="en-US" dirty="0"/>
                  <a:t>models employ a variation of negative sampling in which they sample triplets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 </m:t>
                    </m:r>
                  </m:oMath>
                </a14:m>
                <a:r>
                  <a:rPr lang="en-US" dirty="0"/>
                  <a:t>and corrupt the triplet either:</a:t>
                </a:r>
              </a:p>
              <a:p>
                <a:pPr lvl="1"/>
                <a:r>
                  <a:rPr lang="en-US" dirty="0"/>
                  <a:t>by sampling heads from the embeddings and creating several</a:t>
                </a:r>
                <a:r>
                  <a:rPr lang="en-US" b="0" dirty="0"/>
                  <a:t>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r>
                          <a:rPr lang="en-US" b="0" i="1" smtClean="0">
                            <a:latin typeface="Cambria Math" panose="02040503050406030204" pitchFamily="18" charset="0"/>
                          </a:rPr>
                          <m:t>𝑡</m:t>
                        </m:r>
                      </m:e>
                    </m:d>
                  </m:oMath>
                </a14:m>
                <a:r>
                  <a:rPr lang="en-US" dirty="0"/>
                  <a:t>, where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m:t>
                        </m:r>
                      </m:sup>
                    </m:sSup>
                    <m:r>
                      <a:rPr lang="en-US" b="0" i="1" smtClean="0">
                        <a:latin typeface="Cambria Math" panose="02040503050406030204" pitchFamily="18" charset="0"/>
                      </a:rPr>
                      <m:t> </m:t>
                    </m:r>
                  </m:oMath>
                </a14:m>
                <a:r>
                  <a:rPr lang="en-US" dirty="0"/>
                  <a:t>is sampled from the rest of the data.</a:t>
                </a:r>
              </a:p>
              <a:p>
                <a:pPr lvl="1"/>
                <a:r>
                  <a:rPr lang="en-US" dirty="0"/>
                  <a:t>or corrupting the tail and forming several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e>
                    </m:d>
                    <m:r>
                      <m:rPr>
                        <m:nor/>
                      </m:rPr>
                      <a:rPr lang="en-US" b="0" i="0" smtClean="0">
                        <a:latin typeface="Cambria Math" panose="02040503050406030204" pitchFamily="18" charset="0"/>
                      </a:rPr>
                      <m:t> </m:t>
                    </m:r>
                    <m:r>
                      <m:rPr>
                        <m:nor/>
                      </m:rPr>
                      <a:rPr lang="en-US" b="0" i="0" dirty="0" smtClean="0"/>
                      <m:t>triplets</m:t>
                    </m:r>
                    <m:r>
                      <m:rPr>
                        <m:nor/>
                      </m:rPr>
                      <a:rPr lang="en-US" b="0" i="0" dirty="0" smtClean="0"/>
                      <m:t>. </m:t>
                    </m:r>
                  </m:oMath>
                </a14:m>
                <a:endParaRPr lang="en-US" dirty="0"/>
              </a:p>
            </p:txBody>
          </p:sp>
        </mc:Choice>
        <mc:Fallback xmlns="">
          <p:sp>
            <p:nvSpPr>
              <p:cNvPr id="3" name="Content Placeholder 2">
                <a:extLst>
                  <a:ext uri="{FF2B5EF4-FFF2-40B4-BE49-F238E27FC236}">
                    <a16:creationId xmlns:a16="http://schemas.microsoft.com/office/drawing/2014/main" id="{7BAF2C03-2B24-754F-AF92-FB1D59471746}"/>
                  </a:ext>
                </a:extLst>
              </p:cNvPr>
              <p:cNvSpPr>
                <a:spLocks noGrp="1" noRot="1" noChangeAspect="1" noMove="1" noResize="1" noEditPoints="1" noAdjustHandles="1" noChangeArrowheads="1" noChangeShapeType="1" noTextEdit="1"/>
              </p:cNvSpPr>
              <p:nvPr>
                <p:ph idx="1"/>
              </p:nvPr>
            </p:nvSpPr>
            <p:spPr>
              <a:xfrm>
                <a:off x="838200" y="1825625"/>
                <a:ext cx="10515600" cy="2084524"/>
              </a:xfrm>
              <a:blipFill>
                <a:blip r:embed="rId2"/>
                <a:stretch>
                  <a:fillRect l="-965" t="-5488" r="-965" b="-122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FBF2D99-5D22-2D40-8DFE-DCC8BEF3E3F4}"/>
              </a:ext>
            </a:extLst>
          </p:cNvPr>
          <p:cNvSpPr/>
          <p:nvPr/>
        </p:nvSpPr>
        <p:spPr>
          <a:xfrm>
            <a:off x="842555" y="4045088"/>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Poutine</a:t>
            </a:r>
          </a:p>
        </p:txBody>
      </p:sp>
      <p:sp>
        <p:nvSpPr>
          <p:cNvPr id="5" name="Oval 4">
            <a:extLst>
              <a:ext uri="{FF2B5EF4-FFF2-40B4-BE49-F238E27FC236}">
                <a16:creationId xmlns:a16="http://schemas.microsoft.com/office/drawing/2014/main" id="{A38D8D28-EDB1-0747-B6E1-9254EE1B09EF}"/>
              </a:ext>
            </a:extLst>
          </p:cNvPr>
          <p:cNvSpPr/>
          <p:nvPr/>
        </p:nvSpPr>
        <p:spPr>
          <a:xfrm>
            <a:off x="4452258" y="4045087"/>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potato</a:t>
            </a:r>
          </a:p>
        </p:txBody>
      </p:sp>
      <p:sp>
        <p:nvSpPr>
          <p:cNvPr id="6" name="Rectangle 5">
            <a:extLst>
              <a:ext uri="{FF2B5EF4-FFF2-40B4-BE49-F238E27FC236}">
                <a16:creationId xmlns:a16="http://schemas.microsoft.com/office/drawing/2014/main" id="{596DE646-DE9F-0249-BEA6-DA10B6DCAAAD}"/>
              </a:ext>
            </a:extLst>
          </p:cNvPr>
          <p:cNvSpPr/>
          <p:nvPr/>
        </p:nvSpPr>
        <p:spPr>
          <a:xfrm>
            <a:off x="2845527" y="4045086"/>
            <a:ext cx="1073330"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contains</a:t>
            </a:r>
          </a:p>
        </p:txBody>
      </p:sp>
      <p:cxnSp>
        <p:nvCxnSpPr>
          <p:cNvPr id="8" name="Straight Arrow Connector 7">
            <a:extLst>
              <a:ext uri="{FF2B5EF4-FFF2-40B4-BE49-F238E27FC236}">
                <a16:creationId xmlns:a16="http://schemas.microsoft.com/office/drawing/2014/main" id="{422EF65C-FB0C-AE40-8763-F3E8CD775D05}"/>
              </a:ext>
            </a:extLst>
          </p:cNvPr>
          <p:cNvCxnSpPr>
            <a:cxnSpLocks/>
            <a:stCxn id="4" idx="6"/>
            <a:endCxn id="6" idx="1"/>
          </p:cNvCxnSpPr>
          <p:nvPr/>
        </p:nvCxnSpPr>
        <p:spPr>
          <a:xfrm flipV="1">
            <a:off x="2253344" y="4223612"/>
            <a:ext cx="59218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61A3EA-ADDE-F64D-8C8F-EB4FD3980CC0}"/>
              </a:ext>
            </a:extLst>
          </p:cNvPr>
          <p:cNvCxnSpPr>
            <a:cxnSpLocks/>
            <a:stCxn id="6" idx="3"/>
            <a:endCxn id="5" idx="2"/>
          </p:cNvCxnSpPr>
          <p:nvPr/>
        </p:nvCxnSpPr>
        <p:spPr>
          <a:xfrm>
            <a:off x="3918857" y="4223612"/>
            <a:ext cx="5334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C681946A-A582-9948-9E13-F774C9A8B078}"/>
              </a:ext>
            </a:extLst>
          </p:cNvPr>
          <p:cNvSpPr/>
          <p:nvPr/>
        </p:nvSpPr>
        <p:spPr>
          <a:xfrm>
            <a:off x="838200" y="4772250"/>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Tom</a:t>
            </a:r>
          </a:p>
        </p:txBody>
      </p:sp>
      <p:sp>
        <p:nvSpPr>
          <p:cNvPr id="12" name="Oval 11">
            <a:extLst>
              <a:ext uri="{FF2B5EF4-FFF2-40B4-BE49-F238E27FC236}">
                <a16:creationId xmlns:a16="http://schemas.microsoft.com/office/drawing/2014/main" id="{9210A866-2581-8C4D-AC6F-2D1C0D8E1A56}"/>
              </a:ext>
            </a:extLst>
          </p:cNvPr>
          <p:cNvSpPr/>
          <p:nvPr/>
        </p:nvSpPr>
        <p:spPr>
          <a:xfrm>
            <a:off x="4447903" y="4772249"/>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Mary</a:t>
            </a:r>
          </a:p>
        </p:txBody>
      </p:sp>
      <p:sp>
        <p:nvSpPr>
          <p:cNvPr id="13" name="Rectangle 12">
            <a:extLst>
              <a:ext uri="{FF2B5EF4-FFF2-40B4-BE49-F238E27FC236}">
                <a16:creationId xmlns:a16="http://schemas.microsoft.com/office/drawing/2014/main" id="{DA136B4D-3B13-FC41-B2FE-13316C65C2B5}"/>
              </a:ext>
            </a:extLst>
          </p:cNvPr>
          <p:cNvSpPr/>
          <p:nvPr/>
        </p:nvSpPr>
        <p:spPr>
          <a:xfrm>
            <a:off x="2841171" y="4772248"/>
            <a:ext cx="1077686"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IsBrotherOf</a:t>
            </a:r>
            <a:endParaRPr lang="en-US" sz="1200" dirty="0"/>
          </a:p>
        </p:txBody>
      </p:sp>
      <p:cxnSp>
        <p:nvCxnSpPr>
          <p:cNvPr id="14" name="Straight Arrow Connector 13">
            <a:extLst>
              <a:ext uri="{FF2B5EF4-FFF2-40B4-BE49-F238E27FC236}">
                <a16:creationId xmlns:a16="http://schemas.microsoft.com/office/drawing/2014/main" id="{1984F589-44F2-8045-A4E3-10763811648E}"/>
              </a:ext>
            </a:extLst>
          </p:cNvPr>
          <p:cNvCxnSpPr>
            <a:cxnSpLocks/>
            <a:stCxn id="11" idx="6"/>
            <a:endCxn id="13" idx="1"/>
          </p:cNvCxnSpPr>
          <p:nvPr/>
        </p:nvCxnSpPr>
        <p:spPr>
          <a:xfrm flipV="1">
            <a:off x="2248989" y="4950774"/>
            <a:ext cx="5921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596281-274B-9048-9F73-59BDDF79BA39}"/>
              </a:ext>
            </a:extLst>
          </p:cNvPr>
          <p:cNvCxnSpPr>
            <a:cxnSpLocks/>
            <a:stCxn id="13" idx="3"/>
            <a:endCxn id="12" idx="2"/>
          </p:cNvCxnSpPr>
          <p:nvPr/>
        </p:nvCxnSpPr>
        <p:spPr>
          <a:xfrm>
            <a:off x="3918857" y="4950774"/>
            <a:ext cx="5290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267DB5E-557A-8341-9585-08AC83160289}"/>
              </a:ext>
            </a:extLst>
          </p:cNvPr>
          <p:cNvSpPr/>
          <p:nvPr/>
        </p:nvSpPr>
        <p:spPr>
          <a:xfrm>
            <a:off x="838200" y="5499408"/>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Tom</a:t>
            </a:r>
          </a:p>
        </p:txBody>
      </p:sp>
      <p:sp>
        <p:nvSpPr>
          <p:cNvPr id="23" name="Oval 22">
            <a:extLst>
              <a:ext uri="{FF2B5EF4-FFF2-40B4-BE49-F238E27FC236}">
                <a16:creationId xmlns:a16="http://schemas.microsoft.com/office/drawing/2014/main" id="{1D29C6FF-95E7-484F-8901-B750A855B6C8}"/>
              </a:ext>
            </a:extLst>
          </p:cNvPr>
          <p:cNvSpPr/>
          <p:nvPr/>
        </p:nvSpPr>
        <p:spPr>
          <a:xfrm>
            <a:off x="4447903" y="5499407"/>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Joe</a:t>
            </a:r>
          </a:p>
        </p:txBody>
      </p:sp>
      <p:sp>
        <p:nvSpPr>
          <p:cNvPr id="24" name="Rectangle 23">
            <a:extLst>
              <a:ext uri="{FF2B5EF4-FFF2-40B4-BE49-F238E27FC236}">
                <a16:creationId xmlns:a16="http://schemas.microsoft.com/office/drawing/2014/main" id="{3901D480-A033-D749-95A8-259BE645050A}"/>
              </a:ext>
            </a:extLst>
          </p:cNvPr>
          <p:cNvSpPr/>
          <p:nvPr/>
        </p:nvSpPr>
        <p:spPr>
          <a:xfrm>
            <a:off x="2841171" y="5499406"/>
            <a:ext cx="1077686"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IsColleagueOf</a:t>
            </a:r>
            <a:endParaRPr lang="en-US" sz="1200" dirty="0"/>
          </a:p>
        </p:txBody>
      </p:sp>
      <p:cxnSp>
        <p:nvCxnSpPr>
          <p:cNvPr id="25" name="Straight Arrow Connector 24">
            <a:extLst>
              <a:ext uri="{FF2B5EF4-FFF2-40B4-BE49-F238E27FC236}">
                <a16:creationId xmlns:a16="http://schemas.microsoft.com/office/drawing/2014/main" id="{BAC54A05-B640-3840-9B16-406DC794DF9E}"/>
              </a:ext>
            </a:extLst>
          </p:cNvPr>
          <p:cNvCxnSpPr>
            <a:cxnSpLocks/>
            <a:stCxn id="22" idx="6"/>
            <a:endCxn id="24" idx="1"/>
          </p:cNvCxnSpPr>
          <p:nvPr/>
        </p:nvCxnSpPr>
        <p:spPr>
          <a:xfrm flipV="1">
            <a:off x="2248989" y="5677932"/>
            <a:ext cx="5921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4B3AC1-32F5-8741-BC56-A083869F02B0}"/>
              </a:ext>
            </a:extLst>
          </p:cNvPr>
          <p:cNvCxnSpPr>
            <a:cxnSpLocks/>
            <a:stCxn id="24" idx="3"/>
            <a:endCxn id="23" idx="2"/>
          </p:cNvCxnSpPr>
          <p:nvPr/>
        </p:nvCxnSpPr>
        <p:spPr>
          <a:xfrm>
            <a:off x="3918857" y="5677932"/>
            <a:ext cx="5290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9A95721-5C1C-A04C-915C-D062B4DDD391}"/>
              </a:ext>
            </a:extLst>
          </p:cNvPr>
          <p:cNvSpPr/>
          <p:nvPr/>
        </p:nvSpPr>
        <p:spPr>
          <a:xfrm>
            <a:off x="6572794" y="4045087"/>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Poutine</a:t>
            </a:r>
          </a:p>
        </p:txBody>
      </p:sp>
      <p:sp>
        <p:nvSpPr>
          <p:cNvPr id="35" name="Oval 34">
            <a:extLst>
              <a:ext uri="{FF2B5EF4-FFF2-40B4-BE49-F238E27FC236}">
                <a16:creationId xmlns:a16="http://schemas.microsoft.com/office/drawing/2014/main" id="{85723F34-2CBE-EF4D-904B-3E34E132BC77}"/>
              </a:ext>
            </a:extLst>
          </p:cNvPr>
          <p:cNvSpPr/>
          <p:nvPr/>
        </p:nvSpPr>
        <p:spPr>
          <a:xfrm>
            <a:off x="10182497" y="4045086"/>
            <a:ext cx="1410789" cy="3570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Joe</a:t>
            </a:r>
          </a:p>
        </p:txBody>
      </p:sp>
      <p:sp>
        <p:nvSpPr>
          <p:cNvPr id="36" name="Rectangle 35">
            <a:extLst>
              <a:ext uri="{FF2B5EF4-FFF2-40B4-BE49-F238E27FC236}">
                <a16:creationId xmlns:a16="http://schemas.microsoft.com/office/drawing/2014/main" id="{0D12EFCB-9235-C14B-BBB6-D7E3316B2323}"/>
              </a:ext>
            </a:extLst>
          </p:cNvPr>
          <p:cNvSpPr/>
          <p:nvPr/>
        </p:nvSpPr>
        <p:spPr>
          <a:xfrm>
            <a:off x="8575765" y="4045085"/>
            <a:ext cx="1077686"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contains</a:t>
            </a:r>
          </a:p>
        </p:txBody>
      </p:sp>
      <p:cxnSp>
        <p:nvCxnSpPr>
          <p:cNvPr id="37" name="Straight Arrow Connector 36">
            <a:extLst>
              <a:ext uri="{FF2B5EF4-FFF2-40B4-BE49-F238E27FC236}">
                <a16:creationId xmlns:a16="http://schemas.microsoft.com/office/drawing/2014/main" id="{EAB83BAA-F2BF-0C49-A346-66ECE395FA40}"/>
              </a:ext>
            </a:extLst>
          </p:cNvPr>
          <p:cNvCxnSpPr>
            <a:cxnSpLocks/>
            <a:stCxn id="34" idx="6"/>
            <a:endCxn id="36" idx="1"/>
          </p:cNvCxnSpPr>
          <p:nvPr/>
        </p:nvCxnSpPr>
        <p:spPr>
          <a:xfrm flipV="1">
            <a:off x="7983583" y="4223611"/>
            <a:ext cx="5921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61C53B3-C3A6-7D4F-A273-A859BEA66638}"/>
              </a:ext>
            </a:extLst>
          </p:cNvPr>
          <p:cNvCxnSpPr>
            <a:cxnSpLocks/>
            <a:stCxn id="36" idx="3"/>
            <a:endCxn id="35" idx="2"/>
          </p:cNvCxnSpPr>
          <p:nvPr/>
        </p:nvCxnSpPr>
        <p:spPr>
          <a:xfrm>
            <a:off x="9653451" y="4223611"/>
            <a:ext cx="5290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2522206-5B2F-E749-B582-51E5163A1BAB}"/>
              </a:ext>
            </a:extLst>
          </p:cNvPr>
          <p:cNvSpPr/>
          <p:nvPr/>
        </p:nvSpPr>
        <p:spPr>
          <a:xfrm>
            <a:off x="6572794" y="4772249"/>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Poutine</a:t>
            </a:r>
          </a:p>
        </p:txBody>
      </p:sp>
      <p:sp>
        <p:nvSpPr>
          <p:cNvPr id="40" name="Oval 39">
            <a:extLst>
              <a:ext uri="{FF2B5EF4-FFF2-40B4-BE49-F238E27FC236}">
                <a16:creationId xmlns:a16="http://schemas.microsoft.com/office/drawing/2014/main" id="{ECB91354-4665-2041-9740-CD7FEF524FD3}"/>
              </a:ext>
            </a:extLst>
          </p:cNvPr>
          <p:cNvSpPr/>
          <p:nvPr/>
        </p:nvSpPr>
        <p:spPr>
          <a:xfrm>
            <a:off x="10182497" y="4772248"/>
            <a:ext cx="1410789" cy="3570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Mary</a:t>
            </a:r>
          </a:p>
        </p:txBody>
      </p:sp>
      <p:sp>
        <p:nvSpPr>
          <p:cNvPr id="41" name="Rectangle 40">
            <a:extLst>
              <a:ext uri="{FF2B5EF4-FFF2-40B4-BE49-F238E27FC236}">
                <a16:creationId xmlns:a16="http://schemas.microsoft.com/office/drawing/2014/main" id="{E30C75B0-B748-F145-A5CB-12A38FFB44B7}"/>
              </a:ext>
            </a:extLst>
          </p:cNvPr>
          <p:cNvSpPr/>
          <p:nvPr/>
        </p:nvSpPr>
        <p:spPr>
          <a:xfrm>
            <a:off x="8575765" y="4772247"/>
            <a:ext cx="1077686"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contains</a:t>
            </a:r>
          </a:p>
        </p:txBody>
      </p:sp>
      <p:cxnSp>
        <p:nvCxnSpPr>
          <p:cNvPr id="42" name="Straight Arrow Connector 41">
            <a:extLst>
              <a:ext uri="{FF2B5EF4-FFF2-40B4-BE49-F238E27FC236}">
                <a16:creationId xmlns:a16="http://schemas.microsoft.com/office/drawing/2014/main" id="{76875C8A-678A-D749-B592-6E4A00FFFAEF}"/>
              </a:ext>
            </a:extLst>
          </p:cNvPr>
          <p:cNvCxnSpPr>
            <a:cxnSpLocks/>
            <a:stCxn id="39" idx="6"/>
            <a:endCxn id="41" idx="1"/>
          </p:cNvCxnSpPr>
          <p:nvPr/>
        </p:nvCxnSpPr>
        <p:spPr>
          <a:xfrm flipV="1">
            <a:off x="7983583" y="4950773"/>
            <a:ext cx="5921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D741BF-304B-C14D-8BFA-E8844E2FE15A}"/>
              </a:ext>
            </a:extLst>
          </p:cNvPr>
          <p:cNvCxnSpPr>
            <a:cxnSpLocks/>
            <a:stCxn id="41" idx="3"/>
            <a:endCxn id="40" idx="2"/>
          </p:cNvCxnSpPr>
          <p:nvPr/>
        </p:nvCxnSpPr>
        <p:spPr>
          <a:xfrm>
            <a:off x="9653451" y="4950773"/>
            <a:ext cx="5290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3B4ECA9-C793-5541-BBDB-F0614344EFE1}"/>
              </a:ext>
            </a:extLst>
          </p:cNvPr>
          <p:cNvSpPr/>
          <p:nvPr/>
        </p:nvSpPr>
        <p:spPr>
          <a:xfrm>
            <a:off x="6572794" y="5499407"/>
            <a:ext cx="1410789" cy="3570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Tom</a:t>
            </a:r>
          </a:p>
        </p:txBody>
      </p:sp>
      <p:sp>
        <p:nvSpPr>
          <p:cNvPr id="45" name="Oval 44">
            <a:extLst>
              <a:ext uri="{FF2B5EF4-FFF2-40B4-BE49-F238E27FC236}">
                <a16:creationId xmlns:a16="http://schemas.microsoft.com/office/drawing/2014/main" id="{92482F61-26B3-CB49-8ACF-C0AA43B3D30E}"/>
              </a:ext>
            </a:extLst>
          </p:cNvPr>
          <p:cNvSpPr/>
          <p:nvPr/>
        </p:nvSpPr>
        <p:spPr>
          <a:xfrm>
            <a:off x="10182497" y="5499406"/>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potato</a:t>
            </a:r>
          </a:p>
        </p:txBody>
      </p:sp>
      <p:sp>
        <p:nvSpPr>
          <p:cNvPr id="46" name="Rectangle 45">
            <a:extLst>
              <a:ext uri="{FF2B5EF4-FFF2-40B4-BE49-F238E27FC236}">
                <a16:creationId xmlns:a16="http://schemas.microsoft.com/office/drawing/2014/main" id="{1603692F-56DE-2C4C-BFB8-34247A319136}"/>
              </a:ext>
            </a:extLst>
          </p:cNvPr>
          <p:cNvSpPr/>
          <p:nvPr/>
        </p:nvSpPr>
        <p:spPr>
          <a:xfrm>
            <a:off x="8575765" y="5499405"/>
            <a:ext cx="1077686"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contains</a:t>
            </a:r>
          </a:p>
        </p:txBody>
      </p:sp>
      <p:cxnSp>
        <p:nvCxnSpPr>
          <p:cNvPr id="47" name="Straight Arrow Connector 46">
            <a:extLst>
              <a:ext uri="{FF2B5EF4-FFF2-40B4-BE49-F238E27FC236}">
                <a16:creationId xmlns:a16="http://schemas.microsoft.com/office/drawing/2014/main" id="{D36FD893-D4F8-6F45-A0C4-9654A2B71B43}"/>
              </a:ext>
            </a:extLst>
          </p:cNvPr>
          <p:cNvCxnSpPr>
            <a:cxnSpLocks/>
            <a:stCxn id="44" idx="6"/>
            <a:endCxn id="46" idx="1"/>
          </p:cNvCxnSpPr>
          <p:nvPr/>
        </p:nvCxnSpPr>
        <p:spPr>
          <a:xfrm flipV="1">
            <a:off x="7983583" y="5677931"/>
            <a:ext cx="5921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51373BA-C78C-4C4E-AB01-D111D58CB9B8}"/>
              </a:ext>
            </a:extLst>
          </p:cNvPr>
          <p:cNvCxnSpPr>
            <a:cxnSpLocks/>
            <a:stCxn id="46" idx="3"/>
            <a:endCxn id="45" idx="2"/>
          </p:cNvCxnSpPr>
          <p:nvPr/>
        </p:nvCxnSpPr>
        <p:spPr>
          <a:xfrm>
            <a:off x="9653451" y="5677931"/>
            <a:ext cx="5290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7FC922C1-9FD4-F145-B7BB-2EF63A63D3FF}"/>
                  </a:ext>
                </a:extLst>
              </p:cNvPr>
              <p:cNvSpPr/>
              <p:nvPr/>
            </p:nvSpPr>
            <p:spPr>
              <a:xfrm>
                <a:off x="8605824" y="3697548"/>
                <a:ext cx="9992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e>
                      </m:d>
                    </m:oMath>
                  </m:oMathPara>
                </a14:m>
                <a:endParaRPr lang="en-US" dirty="0"/>
              </a:p>
            </p:txBody>
          </p:sp>
        </mc:Choice>
        <mc:Fallback xmlns="">
          <p:sp>
            <p:nvSpPr>
              <p:cNvPr id="49" name="Rectangle 48">
                <a:extLst>
                  <a:ext uri="{FF2B5EF4-FFF2-40B4-BE49-F238E27FC236}">
                    <a16:creationId xmlns:a16="http://schemas.microsoft.com/office/drawing/2014/main" id="{7FC922C1-9FD4-F145-B7BB-2EF63A63D3FF}"/>
                  </a:ext>
                </a:extLst>
              </p:cNvPr>
              <p:cNvSpPr>
                <a:spLocks noRot="1" noChangeAspect="1" noMove="1" noResize="1" noEditPoints="1" noAdjustHandles="1" noChangeArrowheads="1" noChangeShapeType="1" noTextEdit="1"/>
              </p:cNvSpPr>
              <p:nvPr/>
            </p:nvSpPr>
            <p:spPr>
              <a:xfrm>
                <a:off x="8605824" y="3697548"/>
                <a:ext cx="99924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679C7D6E-3050-AF4E-AFAF-D9AC08BDB87F}"/>
                  </a:ext>
                </a:extLst>
              </p:cNvPr>
              <p:cNvSpPr/>
              <p:nvPr/>
            </p:nvSpPr>
            <p:spPr>
              <a:xfrm>
                <a:off x="8614984" y="4453593"/>
                <a:ext cx="9992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e>
                      </m:d>
                    </m:oMath>
                  </m:oMathPara>
                </a14:m>
                <a:endParaRPr lang="en-US" dirty="0"/>
              </a:p>
            </p:txBody>
          </p:sp>
        </mc:Choice>
        <mc:Fallback xmlns="">
          <p:sp>
            <p:nvSpPr>
              <p:cNvPr id="50" name="Rectangle 49">
                <a:extLst>
                  <a:ext uri="{FF2B5EF4-FFF2-40B4-BE49-F238E27FC236}">
                    <a16:creationId xmlns:a16="http://schemas.microsoft.com/office/drawing/2014/main" id="{679C7D6E-3050-AF4E-AFAF-D9AC08BDB87F}"/>
                  </a:ext>
                </a:extLst>
              </p:cNvPr>
              <p:cNvSpPr>
                <a:spLocks noRot="1" noChangeAspect="1" noMove="1" noResize="1" noEditPoints="1" noAdjustHandles="1" noChangeArrowheads="1" noChangeShapeType="1" noTextEdit="1"/>
              </p:cNvSpPr>
              <p:nvPr/>
            </p:nvSpPr>
            <p:spPr>
              <a:xfrm>
                <a:off x="8614984" y="4453593"/>
                <a:ext cx="9992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25BE895C-FB00-0E41-9DD7-9ABE3495AD11}"/>
                  </a:ext>
                </a:extLst>
              </p:cNvPr>
              <p:cNvSpPr/>
              <p:nvPr/>
            </p:nvSpPr>
            <p:spPr>
              <a:xfrm>
                <a:off x="8614984" y="5190829"/>
                <a:ext cx="100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r>
                            <a:rPr lang="en-US" b="0" i="1" smtClean="0">
                              <a:latin typeface="Cambria Math" panose="02040503050406030204" pitchFamily="18" charset="0"/>
                            </a:rPr>
                            <m:t>𝑡</m:t>
                          </m:r>
                        </m:e>
                      </m:d>
                    </m:oMath>
                  </m:oMathPara>
                </a14:m>
                <a:endParaRPr lang="en-US" dirty="0"/>
              </a:p>
            </p:txBody>
          </p:sp>
        </mc:Choice>
        <mc:Fallback xmlns="">
          <p:sp>
            <p:nvSpPr>
              <p:cNvPr id="51" name="Rectangle 50">
                <a:extLst>
                  <a:ext uri="{FF2B5EF4-FFF2-40B4-BE49-F238E27FC236}">
                    <a16:creationId xmlns:a16="http://schemas.microsoft.com/office/drawing/2014/main" id="{25BE895C-FB00-0E41-9DD7-9ABE3495AD11}"/>
                  </a:ext>
                </a:extLst>
              </p:cNvPr>
              <p:cNvSpPr>
                <a:spLocks noRot="1" noChangeAspect="1" noMove="1" noResize="1" noEditPoints="1" noAdjustHandles="1" noChangeArrowheads="1" noChangeShapeType="1" noTextEdit="1"/>
              </p:cNvSpPr>
              <p:nvPr/>
            </p:nvSpPr>
            <p:spPr>
              <a:xfrm>
                <a:off x="8614984" y="5190829"/>
                <a:ext cx="1000915"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19274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FA15-E5B6-7346-9D35-81725FBF9F15}"/>
              </a:ext>
            </a:extLst>
          </p:cNvPr>
          <p:cNvSpPr>
            <a:spLocks noGrp="1"/>
          </p:cNvSpPr>
          <p:nvPr>
            <p:ph type="title"/>
          </p:nvPr>
        </p:nvSpPr>
        <p:spPr/>
        <p:txBody>
          <a:bodyPr/>
          <a:lstStyle/>
          <a:p>
            <a:r>
              <a:rPr lang="en-US" dirty="0"/>
              <a:t>Training a KGE - Loss Function -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09FC3D-6E7E-884D-8957-74F4C32145EB}"/>
                  </a:ext>
                </a:extLst>
              </p:cNvPr>
              <p:cNvSpPr>
                <a:spLocks noGrp="1"/>
              </p:cNvSpPr>
              <p:nvPr>
                <p:ph idx="1"/>
              </p:nvPr>
            </p:nvSpPr>
            <p:spPr/>
            <p:txBody>
              <a:bodyPr/>
              <a:lstStyle/>
              <a:p>
                <a:r>
                  <a:rPr lang="en-US" dirty="0"/>
                  <a:t>Logistic Loss:</a:t>
                </a:r>
              </a:p>
              <a:p>
                <a:pPr lvl="1"/>
                <a:r>
                  <a:rPr lang="en-US" dirty="0"/>
                  <a:t>Return -1 for negative and 1 for positive triplets.</a:t>
                </a:r>
              </a:p>
              <a:p>
                <a:pPr lvl="1"/>
                <a:r>
                  <a:rPr lang="en-US" dirty="0"/>
                  <a:t>Let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𝔻</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𝔻</m:t>
                        </m:r>
                      </m:e>
                      <m:sup>
                        <m:r>
                          <a:rPr lang="en-US" b="0" i="1" smtClean="0">
                            <a:latin typeface="Cambria Math" panose="02040503050406030204" pitchFamily="18" charset="0"/>
                          </a:rPr>
                          <m:t>−</m:t>
                        </m:r>
                      </m:sup>
                    </m:sSup>
                  </m:oMath>
                </a14:m>
                <a:r>
                  <a:rPr lang="en-US" dirty="0"/>
                  <a:t> represent positive and negative samples,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∈{−1,+1}</m:t>
                    </m:r>
                  </m:oMath>
                </a14:m>
                <a:r>
                  <a:rPr lang="en-US" dirty="0"/>
                  <a:t> be the triplet label and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oMath>
                </a14:m>
                <a:r>
                  <a:rPr lang="en-US" dirty="0"/>
                  <a:t>the score function, then logistic loss is computed as:</a:t>
                </a:r>
              </a:p>
              <a:p>
                <a:pPr marL="0" indent="0">
                  <a:buNone/>
                </a:pPr>
                <a:endParaRPr lang="en-US" dirty="0"/>
              </a:p>
              <a:p>
                <a:pPr marL="0" indent="0">
                  <a:buNone/>
                </a:pPr>
                <a:endParaRPr lang="en-US" dirty="0"/>
              </a:p>
              <a:p>
                <a:r>
                  <a:rPr lang="en-US" dirty="0"/>
                  <a:t>Pairwise ranking loss maximizes score for positive triplets and minimizes it for the negative.</a:t>
                </a:r>
              </a:p>
            </p:txBody>
          </p:sp>
        </mc:Choice>
        <mc:Fallback xmlns="">
          <p:sp>
            <p:nvSpPr>
              <p:cNvPr id="3" name="Content Placeholder 2">
                <a:extLst>
                  <a:ext uri="{FF2B5EF4-FFF2-40B4-BE49-F238E27FC236}">
                    <a16:creationId xmlns:a16="http://schemas.microsoft.com/office/drawing/2014/main" id="{5409FC3D-6E7E-884D-8957-74F4C32145EB}"/>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BB6C80B-6992-6D4B-9ACE-DE048BA38BB5}"/>
                  </a:ext>
                </a:extLst>
              </p:cNvPr>
              <p:cNvSpPr/>
              <p:nvPr/>
            </p:nvSpPr>
            <p:spPr>
              <a:xfrm>
                <a:off x="4093208" y="3459068"/>
                <a:ext cx="4005584" cy="800476"/>
              </a:xfrm>
              <a:prstGeom prst="rect">
                <a:avLst/>
              </a:prstGeom>
              <a:ln>
                <a:solidFill>
                  <a:schemeClr val="accent1">
                    <a:shade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𝑚𝑖𝑛𝑖𝑚𝑖𝑧𝑒</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𝔻</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𝔻</m:t>
                              </m:r>
                            </m:e>
                            <m:sup>
                              <m:r>
                                <a:rPr lang="en-US" b="0" i="1" smtClean="0">
                                  <a:latin typeface="Cambria Math" panose="02040503050406030204" pitchFamily="18" charset="0"/>
                                </a:rPr>
                                <m:t>−</m:t>
                              </m:r>
                            </m:sup>
                          </m:sSup>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𝑦𝑓</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up>
                                  </m:sSup>
                                </m:e>
                              </m:d>
                            </m:e>
                          </m:func>
                        </m:e>
                      </m:nary>
                    </m:oMath>
                  </m:oMathPara>
                </a14:m>
                <a:endParaRPr lang="en-US" dirty="0"/>
              </a:p>
            </p:txBody>
          </p:sp>
        </mc:Choice>
        <mc:Fallback xmlns="">
          <p:sp>
            <p:nvSpPr>
              <p:cNvPr id="4" name="Rectangle 3">
                <a:extLst>
                  <a:ext uri="{FF2B5EF4-FFF2-40B4-BE49-F238E27FC236}">
                    <a16:creationId xmlns:a16="http://schemas.microsoft.com/office/drawing/2014/main" id="{FBB6C80B-6992-6D4B-9ACE-DE048BA38BB5}"/>
                  </a:ext>
                </a:extLst>
              </p:cNvPr>
              <p:cNvSpPr>
                <a:spLocks noRot="1" noChangeAspect="1" noMove="1" noResize="1" noEditPoints="1" noAdjustHandles="1" noChangeArrowheads="1" noChangeShapeType="1" noTextEdit="1"/>
              </p:cNvSpPr>
              <p:nvPr/>
            </p:nvSpPr>
            <p:spPr>
              <a:xfrm>
                <a:off x="4093208" y="3459068"/>
                <a:ext cx="4005584" cy="800476"/>
              </a:xfrm>
              <a:prstGeom prst="rect">
                <a:avLst/>
              </a:prstGeom>
              <a:blipFill>
                <a:blip r:embed="rId3"/>
                <a:stretch>
                  <a:fillRect t="-113846" b="-153846"/>
                </a:stretch>
              </a:blipFill>
              <a:ln>
                <a:solidFill>
                  <a:schemeClr val="accent1">
                    <a:shade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4DF2D18-F7DD-8A41-9201-D4A64B831651}"/>
                  </a:ext>
                </a:extLst>
              </p:cNvPr>
              <p:cNvSpPr/>
              <p:nvPr/>
            </p:nvSpPr>
            <p:spPr>
              <a:xfrm>
                <a:off x="2718953" y="5376487"/>
                <a:ext cx="6754093" cy="800476"/>
              </a:xfrm>
              <a:prstGeom prst="rect">
                <a:avLst/>
              </a:prstGeom>
              <a:ln>
                <a:solidFill>
                  <a:schemeClr val="accent1">
                    <a:shade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𝑚𝑖𝑛𝑖𝑚𝑖𝑧𝑒</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𝔻</m:t>
                              </m:r>
                            </m:e>
                            <m:sup>
                              <m:r>
                                <a:rPr lang="en-US" b="0" i="1" smtClean="0">
                                  <a:latin typeface="Cambria Math" panose="02040503050406030204" pitchFamily="18" charset="0"/>
                                </a:rPr>
                                <m:t>+</m:t>
                              </m:r>
                            </m:sup>
                          </m:sSup>
                        </m:sub>
                        <m:sup/>
                        <m:e>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𝔻</m:t>
                                  </m:r>
                                </m:e>
                                <m:sup>
                                  <m:r>
                                    <a:rPr lang="en-US" b="0" i="1" smtClean="0">
                                      <a:latin typeface="Cambria Math" panose="02040503050406030204" pitchFamily="18" charset="0"/>
                                    </a:rPr>
                                    <m:t>−</m:t>
                                  </m:r>
                                </m:sup>
                              </m:sSup>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𝛾</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e>
                                  </m:d>
                                </m:e>
                              </m:func>
                            </m:e>
                          </m:nary>
                        </m:e>
                      </m:nary>
                    </m:oMath>
                  </m:oMathPara>
                </a14:m>
                <a:endParaRPr lang="en-US" dirty="0"/>
              </a:p>
            </p:txBody>
          </p:sp>
        </mc:Choice>
        <mc:Fallback xmlns="">
          <p:sp>
            <p:nvSpPr>
              <p:cNvPr id="5" name="Rectangle 4">
                <a:extLst>
                  <a:ext uri="{FF2B5EF4-FFF2-40B4-BE49-F238E27FC236}">
                    <a16:creationId xmlns:a16="http://schemas.microsoft.com/office/drawing/2014/main" id="{84DF2D18-F7DD-8A41-9201-D4A64B831651}"/>
                  </a:ext>
                </a:extLst>
              </p:cNvPr>
              <p:cNvSpPr>
                <a:spLocks noRot="1" noChangeAspect="1" noMove="1" noResize="1" noEditPoints="1" noAdjustHandles="1" noChangeArrowheads="1" noChangeShapeType="1" noTextEdit="1"/>
              </p:cNvSpPr>
              <p:nvPr/>
            </p:nvSpPr>
            <p:spPr>
              <a:xfrm>
                <a:off x="2718953" y="5376487"/>
                <a:ext cx="6754093" cy="800476"/>
              </a:xfrm>
              <a:prstGeom prst="rect">
                <a:avLst/>
              </a:prstGeom>
              <a:blipFill>
                <a:blip r:embed="rId4"/>
                <a:stretch>
                  <a:fillRect t="-113846" b="-153846"/>
                </a:stretch>
              </a:blipFill>
              <a:ln>
                <a:solidFill>
                  <a:schemeClr val="accent1">
                    <a:shade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31625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1992</TotalTime>
  <Words>2039</Words>
  <Application>Microsoft Macintosh PowerPoint</Application>
  <PresentationFormat>Widescreen</PresentationFormat>
  <Paragraphs>321</Paragraphs>
  <Slides>52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Cambria Math</vt:lpstr>
      <vt:lpstr>Helvetica Neue</vt:lpstr>
      <vt:lpstr>Wingdings</vt:lpstr>
      <vt:lpstr>Office Theme</vt:lpstr>
      <vt:lpstr>DGL-KE</vt:lpstr>
      <vt:lpstr>What is DGL-KE</vt:lpstr>
      <vt:lpstr>PowerPoint Presentation</vt:lpstr>
      <vt:lpstr>Background</vt:lpstr>
      <vt:lpstr>Knowledge Graph</vt:lpstr>
      <vt:lpstr>Different Types of Links</vt:lpstr>
      <vt:lpstr>Score Function</vt:lpstr>
      <vt:lpstr>Training a KGE – Negative Sampling </vt:lpstr>
      <vt:lpstr>Training a KGE - Loss Function - </vt:lpstr>
      <vt:lpstr>PowerPoint Presentation</vt:lpstr>
      <vt:lpstr>DGL-KE Environment</vt:lpstr>
      <vt:lpstr>Challenges for KGE</vt:lpstr>
      <vt:lpstr>Optimization in DGL-KE</vt:lpstr>
      <vt:lpstr>Hardware Configurations</vt:lpstr>
      <vt:lpstr>Training Process</vt:lpstr>
      <vt:lpstr>PowerPoint Presentation</vt:lpstr>
      <vt:lpstr>Partitioning the Graph</vt:lpstr>
      <vt:lpstr>Randomized Min-Cut</vt:lpstr>
      <vt:lpstr>Vertex Contraction</vt:lpstr>
      <vt:lpstr>Vertex Contraction</vt:lpstr>
      <vt:lpstr>David Karger’s Randomized Min Cut</vt:lpstr>
      <vt:lpstr>Randomized min-cut</vt:lpstr>
      <vt:lpstr>PowerPoint Presentation</vt:lpstr>
      <vt:lpstr>Two Types of Data</vt:lpstr>
      <vt:lpstr>Data Distribution on Hardware Config</vt:lpstr>
      <vt:lpstr>Data Distribution on Hardware Config</vt:lpstr>
      <vt:lpstr>Data Distribution on Hardware Config</vt:lpstr>
      <vt:lpstr>PowerPoint Presentation</vt:lpstr>
      <vt:lpstr>Constructing Negative Samples</vt:lpstr>
      <vt:lpstr>Corrupting Triplets</vt:lpstr>
      <vt:lpstr>More effective Negative Samples</vt:lpstr>
      <vt:lpstr>PowerPoint Presentation</vt:lpstr>
      <vt:lpstr>PowerPoint Presentation</vt:lpstr>
      <vt:lpstr>Dense or Sparse?</vt:lpstr>
      <vt:lpstr>Partitioning Relations</vt:lpstr>
      <vt:lpstr>Partitioning Relation Algorithm</vt:lpstr>
      <vt:lpstr>PowerPoint Presentation</vt:lpstr>
      <vt:lpstr>GPU Idling</vt:lpstr>
      <vt:lpstr>GPU Idling</vt:lpstr>
      <vt:lpstr>Splitting Gradient Updates</vt:lpstr>
      <vt:lpstr>Importance of Gradient Update Overlapping</vt:lpstr>
      <vt:lpstr>PowerPoint Presentation</vt:lpstr>
      <vt:lpstr>Hardware</vt:lpstr>
      <vt:lpstr>Datasets</vt:lpstr>
      <vt:lpstr>Evaluation Methodology</vt:lpstr>
      <vt:lpstr>Metrics</vt:lpstr>
      <vt:lpstr>PowerPoint Presentation</vt:lpstr>
      <vt:lpstr>Speed of of different optimizations</vt:lpstr>
      <vt:lpstr>Speedup on multi-GPU training§</vt:lpstr>
      <vt:lpstr>Accuracy vs Graph Vite – FG15k</vt:lpstr>
      <vt:lpstr>Accuracy vs Graph Vite – WN18</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DGL-KE</dc:title>
  <dc:creator>Cyrus Vahid</dc:creator>
  <cp:lastModifiedBy>Cyrus Vahid</cp:lastModifiedBy>
  <cp:revision>36</cp:revision>
  <dcterms:created xsi:type="dcterms:W3CDTF">2020-04-19T22:18:59Z</dcterms:created>
  <dcterms:modified xsi:type="dcterms:W3CDTF">2020-04-22T19:24:48Z</dcterms:modified>
</cp:coreProperties>
</file>